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handoutMasterIdLst>
    <p:handoutMasterId r:id="rId25"/>
  </p:handoutMasterIdLst>
  <p:sldIdLst>
    <p:sldId id="318" r:id="rId3"/>
    <p:sldId id="339" r:id="rId4"/>
    <p:sldId id="340" r:id="rId5"/>
    <p:sldId id="343" r:id="rId6"/>
    <p:sldId id="344" r:id="rId7"/>
    <p:sldId id="341" r:id="rId8"/>
    <p:sldId id="342" r:id="rId9"/>
    <p:sldId id="345" r:id="rId10"/>
    <p:sldId id="347" r:id="rId11"/>
    <p:sldId id="349" r:id="rId12"/>
    <p:sldId id="350" r:id="rId13"/>
    <p:sldId id="351" r:id="rId14"/>
    <p:sldId id="354" r:id="rId15"/>
    <p:sldId id="355" r:id="rId16"/>
    <p:sldId id="356" r:id="rId17"/>
    <p:sldId id="364" r:id="rId18"/>
    <p:sldId id="365" r:id="rId19"/>
    <p:sldId id="366" r:id="rId20"/>
    <p:sldId id="377" r:id="rId21"/>
    <p:sldId id="375" r:id="rId22"/>
    <p:sldId id="376" r:id="rId23"/>
  </p:sldIdLst>
  <p:sldSz cx="12188825" cy="6858000"/>
  <p:notesSz cx="6858000" cy="9144000"/>
  <p:custDataLst>
    <p:tags r:id="rId2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05F2C"/>
    <a:srgbClr val="F4B10A"/>
    <a:srgbClr val="E4A60A"/>
    <a:srgbClr val="F0932C"/>
    <a:srgbClr val="828282"/>
    <a:srgbClr val="6E90FE"/>
    <a:srgbClr val="8086FC"/>
    <a:srgbClr val="6D6DFB"/>
    <a:srgbClr val="4E78F0"/>
    <a:srgbClr val="92C6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69CF1AB2-1976-4502-BF36-3FF5EA218861}"/>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29" autoAdjust="0"/>
  </p:normalViewPr>
  <p:slideViewPr>
    <p:cSldViewPr showGuides="1">
      <p:cViewPr varScale="1">
        <p:scale>
          <a:sx n="73" d="100"/>
          <a:sy n="73" d="100"/>
        </p:scale>
        <p:origin x="404" y="36"/>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66" d="100"/>
          <a:sy n="66" d="100"/>
        </p:scale>
        <p:origin x="2850" y="96"/>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gs" Target="tags/tag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handoutMaster" Target="handoutMasters/handoutMaster1.xml"/><Relationship Id="rId24" Type="http://schemas.openxmlformats.org/officeDocument/2006/relationships/notesMaster" Target="notesMasters/notesMaster1.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jpeg>
</file>

<file path=ppt/media/image2.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1600200"/>
            <a:ext cx="5945188" cy="3048000"/>
          </a:xfrm>
        </p:spPr>
        <p:txBody>
          <a:bodyPr anchor="b">
            <a:normAutofit/>
          </a:bodyPr>
          <a:lstStyle>
            <a:lvl1pPr>
              <a:lnSpc>
                <a:spcPct val="80000"/>
              </a:lnSpc>
              <a:defRPr sz="6600">
                <a:solidFill>
                  <a:schemeClr val="tx1"/>
                </a:solidFill>
              </a:defRPr>
            </a:lvl1pPr>
          </a:lstStyle>
          <a:p>
            <a:r>
              <a:rPr lang="en-US"/>
              <a:t>Click to edit Master title style</a:t>
            </a:r>
            <a:endParaRPr lang="en-US"/>
          </a:p>
        </p:txBody>
      </p:sp>
      <p:sp>
        <p:nvSpPr>
          <p:cNvPr id="3" name="Subtitle 2"/>
          <p:cNvSpPr>
            <a:spLocks noGrp="1"/>
          </p:cNvSpPr>
          <p:nvPr>
            <p:ph type="subTitle" idx="1" hasCustomPrompt="1"/>
          </p:nvPr>
        </p:nvSpPr>
        <p:spPr>
          <a:xfrm>
            <a:off x="1520825" y="4898572"/>
            <a:ext cx="5945187"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endParaRPr dirty="0"/>
          </a:p>
        </p:txBody>
      </p:sp>
      <p:cxnSp>
        <p:nvCxnSpPr>
          <p:cNvPr id="6" name="Straight Connector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grpSp>
        <p:nvGrpSpPr>
          <p:cNvPr id="5" name="Group 4"/>
          <p:cNvGrpSpPr/>
          <p:nvPr userDrawn="1"/>
        </p:nvGrpSpPr>
        <p:grpSpPr>
          <a:xfrm>
            <a:off x="7923213" y="0"/>
            <a:ext cx="4265612" cy="6858000"/>
            <a:chOff x="7923213" y="0"/>
            <a:chExt cx="4265612" cy="685800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7923213" y="0"/>
              <a:ext cx="4265612" cy="6858000"/>
            </a:xfrm>
            <a:prstGeom prst="rect">
              <a:avLst/>
            </a:prstGeom>
          </p:spPr>
        </p:pic>
        <p:sp>
          <p:nvSpPr>
            <p:cNvPr id="13" name="Rectangle 12"/>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a:fld>
            <a:endParaRPr lang="en-US"/>
          </a:p>
        </p:txBody>
      </p:sp>
      <p:sp>
        <p:nvSpPr>
          <p:cNvPr id="6" name="Slide Number Placeholder 5"/>
          <p:cNvSpPr>
            <a:spLocks noGrp="1"/>
          </p:cNvSpPr>
          <p:nvPr>
            <p:ph type="sldNum" sz="quarter" idx="12"/>
          </p:nvPr>
        </p:nvSpPr>
        <p:spPr/>
        <p:txBody>
          <a:bodyPr/>
          <a:lstStyle/>
          <a:p>
            <a:fld id="{2A013F82-EE5E-44EE-A61D-E31C6657F26F}" type="slidenum">
              <a:rPr/>
            </a:fld>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3412" y="646112"/>
            <a:ext cx="1828801" cy="5522913"/>
          </a:xfrm>
        </p:spPr>
        <p:txBody>
          <a:bodyPr vert="eaVert"/>
          <a:lstStyle>
            <a:lvl1pPr>
              <a:defRPr>
                <a:solidFill>
                  <a:schemeClr val="accent1">
                    <a:lumMod val="50000"/>
                  </a:schemeClr>
                </a:solidFill>
              </a:defRPr>
            </a:lvl1pPr>
          </a:lstStyle>
          <a:p>
            <a:r>
              <a:rPr lang="en-US"/>
              <a:t>Click to edit Master title style</a:t>
            </a:r>
            <a:endParaRPr lang="en-US"/>
          </a:p>
        </p:txBody>
      </p:sp>
      <p:sp>
        <p:nvSpPr>
          <p:cNvPr id="3" name="Vertical Text Placeholder 2"/>
          <p:cNvSpPr>
            <a:spLocks noGrp="1"/>
          </p:cNvSpPr>
          <p:nvPr>
            <p:ph type="body" orient="vert" idx="1"/>
          </p:nvPr>
        </p:nvSpPr>
        <p:spPr>
          <a:xfrm>
            <a:off x="1522412" y="646112"/>
            <a:ext cx="7620000" cy="5522913"/>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a:fld>
            <a:endParaRPr lang="en-US"/>
          </a:p>
        </p:txBody>
      </p:sp>
      <p:sp>
        <p:nvSpPr>
          <p:cNvPr id="6" name="Slide Number Placeholder 5"/>
          <p:cNvSpPr>
            <a:spLocks noGrp="1"/>
          </p:cNvSpPr>
          <p:nvPr>
            <p:ph type="sldNum" sz="quarter" idx="12"/>
          </p:nvPr>
        </p:nvSpPr>
        <p:spPr/>
        <p:txBody>
          <a:bodyPr/>
          <a:lstStyle/>
          <a:p>
            <a:fld id="{2A013F82-EE5E-44EE-A61D-E31C6657F26F}" type="slidenum">
              <a:rPr/>
            </a:fld>
            <a:endParaRPr/>
          </a:p>
        </p:txBody>
      </p:sp>
      <p:cxnSp>
        <p:nvCxnSpPr>
          <p:cNvPr id="7" name="Straight Connector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a:fld>
            <a:endParaRPr lang="en-US"/>
          </a:p>
        </p:txBody>
      </p:sp>
      <p:sp>
        <p:nvSpPr>
          <p:cNvPr id="6" name="Slide Number Placeholder 5"/>
          <p:cNvSpPr>
            <a:spLocks noGrp="1"/>
          </p:cNvSpPr>
          <p:nvPr>
            <p:ph type="sldNum" sz="quarter" idx="12"/>
          </p:nvPr>
        </p:nvSpPr>
        <p:spPr/>
        <p:txBody>
          <a:bodyPr/>
          <a:lstStyle/>
          <a:p>
            <a:fld id="{2A013F82-EE5E-44EE-A61D-E31C6657F26F}" type="slidenum">
              <a:rPr/>
            </a:fld>
            <a:endParaRPr/>
          </a:p>
        </p:txBody>
      </p:sp>
      <p:cxnSp>
        <p:nvCxnSpPr>
          <p:cNvPr id="7" name="Straight Connector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0" y="2237096"/>
            <a:ext cx="8229601" cy="2411103"/>
          </a:xfrm>
        </p:spPr>
        <p:txBody>
          <a:bodyPr anchor="b">
            <a:normAutofit/>
          </a:bodyPr>
          <a:lstStyle>
            <a:lvl1pPr algn="l">
              <a:lnSpc>
                <a:spcPct val="80000"/>
              </a:lnSpc>
              <a:defRPr sz="4800" b="0" cap="none" baseline="0">
                <a:solidFill>
                  <a:schemeClr val="tx1"/>
                </a:solidFill>
              </a:defRPr>
            </a:lvl1pPr>
          </a:lstStyle>
          <a:p>
            <a:r>
              <a:rPr lang="en-US"/>
              <a:t>Click to edit Master title style</a:t>
            </a:r>
            <a:endParaRPr lang="en-US"/>
          </a:p>
        </p:txBody>
      </p:sp>
      <p:sp>
        <p:nvSpPr>
          <p:cNvPr id="3" name="Text Placeholder 2"/>
          <p:cNvSpPr>
            <a:spLocks noGrp="1"/>
          </p:cNvSpPr>
          <p:nvPr>
            <p:ph type="body" idx="1"/>
          </p:nvPr>
        </p:nvSpPr>
        <p:spPr>
          <a:xfrm>
            <a:off x="1522412" y="4876800"/>
            <a:ext cx="8229601"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lang="en-US"/>
          </a:p>
        </p:txBody>
      </p:sp>
      <p:grpSp>
        <p:nvGrpSpPr>
          <p:cNvPr id="7" name="Group 6"/>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a:fill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p>
          </p:txBody>
        </p:sp>
      </p:grpSp>
      <p:sp>
        <p:nvSpPr>
          <p:cNvPr id="5" name="Footer Placeholder 4"/>
          <p:cNvSpPr>
            <a:spLocks noGrp="1"/>
          </p:cNvSpPr>
          <p:nvPr>
            <p:ph type="ftr" sz="quarter" idx="11"/>
          </p:nvPr>
        </p:nvSpPr>
        <p:spPr/>
        <p:txBody>
          <a:bodyPr/>
          <a:lstStyle/>
          <a:p>
            <a:r>
              <a:rPr lang="en-US" dirty="0"/>
              <a:t>Add a footer</a:t>
            </a:r>
            <a:endParaRPr lang="en-US" dirty="0"/>
          </a:p>
        </p:txBody>
      </p:sp>
      <p:sp>
        <p:nvSpPr>
          <p:cNvPr id="4" name="Date Placeholder 3"/>
          <p:cNvSpPr>
            <a:spLocks noGrp="1"/>
          </p:cNvSpPr>
          <p:nvPr>
            <p:ph type="dt" sz="half" idx="10"/>
          </p:nvPr>
        </p:nvSpPr>
        <p:spPr/>
        <p:txBody>
          <a:bodyPr/>
          <a:lstStyle/>
          <a:p>
            <a:fld id="{03F41C87-7AD9-4845-A077-840E4A0F3F06}" type="datetimeFigureOut">
              <a:rPr lang="en-US"/>
            </a:fld>
            <a:endParaRPr lang="en-US"/>
          </a:p>
        </p:txBody>
      </p:sp>
      <p:sp>
        <p:nvSpPr>
          <p:cNvPr id="6" name="Slide Number Placeholder 5"/>
          <p:cNvSpPr>
            <a:spLocks noGrp="1"/>
          </p:cNvSpPr>
          <p:nvPr>
            <p:ph type="sldNum" sz="quarter" idx="12"/>
          </p:nvPr>
        </p:nvSpPr>
        <p:spPr/>
        <p:txBody>
          <a:bodyPr/>
          <a:lstStyle/>
          <a:p>
            <a:fld id="{2A013F82-EE5E-44EE-A61D-E31C6657F26F}" type="slidenum">
              <a:rPr/>
            </a:fld>
            <a:endParaRPr/>
          </a:p>
        </p:txBody>
      </p:sp>
      <p:cxnSp>
        <p:nvCxnSpPr>
          <p:cNvPr id="9" name="Straight Connector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lang="en-US"/>
          </a:p>
        </p:txBody>
      </p:sp>
      <p:sp>
        <p:nvSpPr>
          <p:cNvPr id="3" name="Content Placeholder 2"/>
          <p:cNvSpPr>
            <a:spLocks noGrp="1"/>
          </p:cNvSpPr>
          <p:nvPr>
            <p:ph sz="half" idx="1"/>
          </p:nvPr>
        </p:nvSpPr>
        <p:spPr>
          <a:xfrm>
            <a:off x="1488168" y="1984248"/>
            <a:ext cx="4800600"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Content Placeholder 3"/>
          <p:cNvSpPr>
            <a:spLocks noGrp="1"/>
          </p:cNvSpPr>
          <p:nvPr>
            <p:ph sz="half" idx="2"/>
          </p:nvPr>
        </p:nvSpPr>
        <p:spPr>
          <a:xfrm>
            <a:off x="6551612" y="1984248"/>
            <a:ext cx="480060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5" name="Date Placeholder 4"/>
          <p:cNvSpPr>
            <a:spLocks noGrp="1"/>
          </p:cNvSpPr>
          <p:nvPr>
            <p:ph type="dt" sz="half" idx="10"/>
          </p:nvPr>
        </p:nvSpPr>
        <p:spPr/>
        <p:txBody>
          <a:bodyPr/>
          <a:lstStyle/>
          <a:p>
            <a:fld id="{03F41C87-7AD9-4845-A077-840E4A0F3F06}" type="datetimeFigureOut">
              <a:rPr lang="en-US"/>
            </a:fld>
            <a:endParaRPr lang="en-US"/>
          </a:p>
        </p:txBody>
      </p:sp>
      <p:sp>
        <p:nvSpPr>
          <p:cNvPr id="7" name="Slide Number Placeholder 6"/>
          <p:cNvSpPr>
            <a:spLocks noGrp="1"/>
          </p:cNvSpPr>
          <p:nvPr>
            <p:ph type="sldNum" sz="quarter" idx="12"/>
          </p:nvPr>
        </p:nvSpPr>
        <p:spPr/>
        <p:txBody>
          <a:bodyPr/>
          <a:lstStyle/>
          <a:p>
            <a:fld id="{2A013F82-EE5E-44EE-A61D-E31C6657F26F}" type="slidenum">
              <a:rPr/>
            </a:fld>
            <a:endParaRPr/>
          </a:p>
        </p:txBody>
      </p:sp>
      <p:cxnSp>
        <p:nvCxnSpPr>
          <p:cNvPr id="8" name="Straight Connector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15224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Text Placeholder 4"/>
          <p:cNvSpPr>
            <a:spLocks noGrp="1"/>
          </p:cNvSpPr>
          <p:nvPr>
            <p:ph type="body" sz="quarter" idx="3"/>
          </p:nvPr>
        </p:nvSpPr>
        <p:spPr>
          <a:xfrm>
            <a:off x="65516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5516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8" name="Footer Placeholder 7"/>
          <p:cNvSpPr>
            <a:spLocks noGrp="1"/>
          </p:cNvSpPr>
          <p:nvPr>
            <p:ph type="ftr" sz="quarter" idx="11"/>
          </p:nvPr>
        </p:nvSpPr>
        <p:spPr/>
        <p:txBody>
          <a:bodyPr/>
          <a:lstStyle/>
          <a:p>
            <a:r>
              <a:rPr lang="en-US" dirty="0"/>
              <a:t>Add a footer</a:t>
            </a:r>
            <a:endParaRPr lang="en-US" dirty="0"/>
          </a:p>
        </p:txBody>
      </p:sp>
      <p:sp>
        <p:nvSpPr>
          <p:cNvPr id="7" name="Date Placeholder 6"/>
          <p:cNvSpPr>
            <a:spLocks noGrp="1"/>
          </p:cNvSpPr>
          <p:nvPr>
            <p:ph type="dt" sz="half" idx="10"/>
          </p:nvPr>
        </p:nvSpPr>
        <p:spPr/>
        <p:txBody>
          <a:bodyPr/>
          <a:lstStyle/>
          <a:p>
            <a:fld id="{03F41C87-7AD9-4845-A077-840E4A0F3F06}" type="datetimeFigureOut">
              <a:rPr lang="en-US"/>
            </a:fld>
            <a:endParaRPr lang="en-US"/>
          </a:p>
        </p:txBody>
      </p:sp>
      <p:sp>
        <p:nvSpPr>
          <p:cNvPr id="9" name="Slide Number Placeholder 8"/>
          <p:cNvSpPr>
            <a:spLocks noGrp="1"/>
          </p:cNvSpPr>
          <p:nvPr>
            <p:ph type="sldNum" sz="quarter" idx="12"/>
          </p:nvPr>
        </p:nvSpPr>
        <p:spPr/>
        <p:txBody>
          <a:bodyPr/>
          <a:lstStyle/>
          <a:p>
            <a:fld id="{2A013F82-EE5E-44EE-A61D-E31C6657F26F}" type="slidenum">
              <a:rPr/>
            </a:fld>
            <a:endParaRPr/>
          </a:p>
        </p:txBody>
      </p:sp>
      <p:cxnSp>
        <p:nvCxnSpPr>
          <p:cNvPr id="10" name="Straight Connector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endParaRPr lang="en-US" dirty="0"/>
          </a:p>
        </p:txBody>
      </p:sp>
      <p:sp>
        <p:nvSpPr>
          <p:cNvPr id="3" name="Date Placeholder 2"/>
          <p:cNvSpPr>
            <a:spLocks noGrp="1"/>
          </p:cNvSpPr>
          <p:nvPr>
            <p:ph type="dt" sz="half" idx="10"/>
          </p:nvPr>
        </p:nvSpPr>
        <p:spPr/>
        <p:txBody>
          <a:bodyPr/>
          <a:lstStyle/>
          <a:p>
            <a:fld id="{03F41C87-7AD9-4845-A077-840E4A0F3F06}" type="datetimeFigureOut">
              <a:rPr lang="en-US"/>
            </a:fld>
            <a:endParaRPr lang="en-US"/>
          </a:p>
        </p:txBody>
      </p:sp>
      <p:sp>
        <p:nvSpPr>
          <p:cNvPr id="5" name="Slide Number Placeholder 4"/>
          <p:cNvSpPr>
            <a:spLocks noGrp="1"/>
          </p:cNvSpPr>
          <p:nvPr>
            <p:ph type="sldNum" sz="quarter" idx="12"/>
          </p:nvPr>
        </p:nvSpPr>
        <p:spPr/>
        <p:txBody>
          <a:bodyPr/>
          <a:lstStyle/>
          <a:p>
            <a:fld id="{2A013F82-EE5E-44EE-A61D-E31C6657F26F}" type="slidenum">
              <a:rPr/>
            </a:fld>
            <a:endParaRPr/>
          </a:p>
        </p:txBody>
      </p:sp>
      <p:cxnSp>
        <p:nvCxnSpPr>
          <p:cNvPr id="6" name="Straight Connector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endParaRPr lang="en-US" dirty="0"/>
          </a:p>
        </p:txBody>
      </p:sp>
      <p:sp>
        <p:nvSpPr>
          <p:cNvPr id="2" name="Date Placeholder 1"/>
          <p:cNvSpPr>
            <a:spLocks noGrp="1"/>
          </p:cNvSpPr>
          <p:nvPr>
            <p:ph type="dt" sz="half" idx="10"/>
          </p:nvPr>
        </p:nvSpPr>
        <p:spPr/>
        <p:txBody>
          <a:bodyPr/>
          <a:lstStyle/>
          <a:p>
            <a:fld id="{03F41C87-7AD9-4845-A077-840E4A0F3F06}" type="datetimeFigureOut">
              <a:rPr lang="en-US"/>
            </a:fld>
            <a:endParaRPr lang="en-US"/>
          </a:p>
        </p:txBody>
      </p:sp>
      <p:sp>
        <p:nvSpPr>
          <p:cNvPr id="4" name="Slide Number Placeholder 3"/>
          <p:cNvSpPr>
            <a:spLocks noGrp="1"/>
          </p:cNvSpPr>
          <p:nvPr>
            <p:ph type="sldNum" sz="quarter" idx="12"/>
          </p:nvPr>
        </p:nvSpPr>
        <p:spPr/>
        <p:txBody>
          <a:bodyPr/>
          <a:lstStyle/>
          <a:p>
            <a:fld id="{2A013F82-EE5E-44EE-A61D-E31C6657F26F}" type="slidenum">
              <a:rPr/>
            </a:fld>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7"/>
          </a:xfrm>
        </p:spPr>
        <p:txBody>
          <a:bodyPr anchor="b">
            <a:noAutofit/>
          </a:bodyPr>
          <a:lstStyle>
            <a:lvl1pPr algn="l">
              <a:lnSpc>
                <a:spcPct val="80000"/>
              </a:lnSpc>
              <a:defRPr sz="4000" b="0">
                <a:solidFill>
                  <a:schemeClr val="accent1">
                    <a:lumMod val="50000"/>
                  </a:schemeClr>
                </a:solidFill>
              </a:defRPr>
            </a:lvl1pPr>
          </a:lstStyle>
          <a:p>
            <a:r>
              <a:rPr lang="en-US"/>
              <a:t>Click to edit Master title style</a:t>
            </a:r>
            <a:endParaRPr lang="en-US"/>
          </a:p>
        </p:txBody>
      </p:sp>
      <p:sp>
        <p:nvSpPr>
          <p:cNvPr id="3" name="Content Placeholder 2"/>
          <p:cNvSpPr>
            <a:spLocks noGrp="1"/>
          </p:cNvSpPr>
          <p:nvPr>
            <p:ph idx="1"/>
          </p:nvPr>
        </p:nvSpPr>
        <p:spPr>
          <a:xfrm>
            <a:off x="6094414" y="685800"/>
            <a:ext cx="5257799"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sp>
        <p:nvSpPr>
          <p:cNvPr id="6" name="Footer Placeholder 5"/>
          <p:cNvSpPr>
            <a:spLocks noGrp="1"/>
          </p:cNvSpPr>
          <p:nvPr>
            <p:ph type="ftr" sz="quarter" idx="11"/>
          </p:nvPr>
        </p:nvSpPr>
        <p:spPr/>
        <p:txBody>
          <a:bodyPr/>
          <a:lstStyle/>
          <a:p>
            <a:r>
              <a:rPr lang="en-US" dirty="0"/>
              <a:t>Add a footer</a:t>
            </a:r>
            <a:endParaRPr lang="en-US" dirty="0"/>
          </a:p>
        </p:txBody>
      </p:sp>
      <p:sp>
        <p:nvSpPr>
          <p:cNvPr id="5" name="Date Placeholder 4"/>
          <p:cNvSpPr>
            <a:spLocks noGrp="1"/>
          </p:cNvSpPr>
          <p:nvPr>
            <p:ph type="dt" sz="half" idx="10"/>
          </p:nvPr>
        </p:nvSpPr>
        <p:spPr/>
        <p:txBody>
          <a:bodyPr/>
          <a:lstStyle/>
          <a:p>
            <a:fld id="{03F41C87-7AD9-4845-A077-840E4A0F3F06}" type="datetimeFigureOut">
              <a:rPr lang="en-US"/>
            </a:fld>
            <a:endParaRPr lang="en-US"/>
          </a:p>
        </p:txBody>
      </p:sp>
      <p:sp>
        <p:nvSpPr>
          <p:cNvPr id="7" name="Slide Number Placeholder 6"/>
          <p:cNvSpPr>
            <a:spLocks noGrp="1"/>
          </p:cNvSpPr>
          <p:nvPr>
            <p:ph type="sldNum" sz="quarter" idx="12"/>
          </p:nvPr>
        </p:nvSpPr>
        <p:spPr/>
        <p:txBody>
          <a:bodyPr/>
          <a:lstStyle/>
          <a:p>
            <a:fld id="{2A013F82-EE5E-44EE-A61D-E31C6657F26F}" type="slidenum">
              <a:rPr/>
            </a:fld>
            <a:endParaRPr/>
          </a:p>
        </p:txBody>
      </p:sp>
      <p:cxnSp>
        <p:nvCxnSpPr>
          <p:cNvPr id="8" name="Straight Connector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8"/>
          </a:xfrm>
        </p:spPr>
        <p:txBody>
          <a:bodyPr anchor="b">
            <a:normAutofit/>
          </a:bodyPr>
          <a:lstStyle>
            <a:lvl1pPr algn="l">
              <a:lnSpc>
                <a:spcPct val="80000"/>
              </a:lnSpc>
              <a:defRPr sz="4000" b="0" i="0" baseline="0">
                <a:solidFill>
                  <a:schemeClr val="accent1">
                    <a:lumMod val="50000"/>
                  </a:schemeClr>
                </a:solidFill>
              </a:defRPr>
            </a:lvl1pPr>
          </a:lstStyle>
          <a:p>
            <a:r>
              <a:rPr lang="en-US"/>
              <a:t>Click to edit Master title style</a:t>
            </a:r>
            <a:endParaRPr lang="en-US"/>
          </a:p>
        </p:txBody>
      </p:sp>
      <p:sp>
        <p:nvSpPr>
          <p:cNvPr id="3" name="Picture Placeholder 2" descr="An empty placeholder to add an image. Click on the placeholder and select the image that you wish to add"/>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lang="en-US"/>
          </a:p>
        </p:txBody>
      </p:sp>
      <p:cxnSp>
        <p:nvCxnSpPr>
          <p:cNvPr id="10" name="Straight Connector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3.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r>
              <a:rPr lang="en-US"/>
              <a:t>Click to edit Master title style</a:t>
            </a:r>
            <a:endParaRPr lang="en-US"/>
          </a:p>
        </p:txBody>
      </p:sp>
      <p:sp>
        <p:nvSpPr>
          <p:cNvPr id="3" name="Text Placeholder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dirty="0"/>
          </a:p>
        </p:txBody>
      </p:sp>
      <p:sp>
        <p:nvSpPr>
          <p:cNvPr id="5" name="Footer Placeholder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fld id="{03F41C87-7AD9-4845-A077-840E4A0F3F06}" type="datetimeFigureOut">
              <a:rPr lang="en-US" smtClean="0"/>
            </a:fld>
            <a:endParaRPr lang="en-US"/>
          </a:p>
        </p:txBody>
      </p:sp>
      <p:sp>
        <p:nvSpPr>
          <p:cNvPr id="6" name="Slide Number Placeholder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fld>
            <a:endParaRPr lang="en-US"/>
          </a:p>
        </p:txBody>
      </p:sp>
      <p:pic>
        <p:nvPicPr>
          <p:cNvPr id="9" name="Picture 8"/>
          <p:cNvPicPr>
            <a:picLocks noChangeAspect="1"/>
          </p:cNvPicPr>
          <p:nvPr/>
        </p:nvPicPr>
        <p:blipFill rotWithShape="1">
          <a:blip r:embed="rId12" cstate="print">
            <a:extLst>
              <a:ext uri="{28A0092B-C50C-407E-A947-70E740481C1C}">
                <a14:useLocalDpi xmlns:a14="http://schemas.microsoft.com/office/drawing/2010/main" val="0"/>
              </a:ext>
            </a:extLst>
          </a:blip>
          <a:srcRect/>
          <a:stretch>
            <a:fillRect/>
          </a:stretch>
        </p:blipFill>
        <p:spPr>
          <a:xfrm>
            <a:off x="1" y="0"/>
            <a:ext cx="1065213" cy="6858000"/>
          </a:xfrm>
          <a:prstGeom prst="rect">
            <a:avLst/>
          </a:prstGeom>
        </p:spPr>
      </p:pic>
      <p:sp>
        <p:nvSpPr>
          <p:cNvPr id="10" name="Rectangle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4155" indent="-224155" algn="l" defTabSz="914400" rtl="0" eaLnBrk="1" latinLnBrk="0" hangingPunct="1">
        <a:lnSpc>
          <a:spcPct val="90000"/>
        </a:lnSpc>
        <a:spcBef>
          <a:spcPts val="1800"/>
        </a:spcBef>
        <a:buClr>
          <a:schemeClr val="tx1">
            <a:lumMod val="90000"/>
            <a:lumOff val="10000"/>
          </a:schemeClr>
        </a:buClr>
        <a:buSzPct val="80000"/>
        <a:buFont typeface="Arial" panose="020B0604020202020204"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anose="020B0604020202020204"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anose="020B0604020202020204"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4pPr>
      <a:lvl5pPr marL="1033780" indent="-173355" algn="l" defTabSz="914400" rtl="0" eaLnBrk="1" latinLnBrk="0" hangingPunct="1">
        <a:lnSpc>
          <a:spcPct val="90000"/>
        </a:lnSpc>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5pPr>
      <a:lvl6pPr marL="1207135" indent="-173990" algn="l" defTabSz="914400" rtl="0" eaLnBrk="1" latinLnBrk="0" hangingPunct="1">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6pPr>
      <a:lvl7pPr marL="1380490" indent="-173990" algn="l" defTabSz="914400" rtl="0" eaLnBrk="1" latinLnBrk="0" hangingPunct="1">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7pPr>
      <a:lvl8pPr marL="1554480" indent="-173990" algn="l" defTabSz="914400" rtl="0" eaLnBrk="1" latinLnBrk="0" hangingPunct="1">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8pPr>
      <a:lvl9pPr marL="1728470" indent="-173990" algn="l" defTabSz="914400" rtl="0" eaLnBrk="1" latinLnBrk="0" hangingPunct="1">
        <a:spcBef>
          <a:spcPts val="600"/>
        </a:spcBef>
        <a:buClr>
          <a:schemeClr val="tx1">
            <a:lumMod val="90000"/>
            <a:lumOff val="10000"/>
          </a:schemeClr>
        </a:buClr>
        <a:buSzPct val="80000"/>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172210" y="5551805"/>
            <a:ext cx="6662420" cy="685800"/>
          </a:xfrm>
        </p:spPr>
        <p:txBody>
          <a:bodyPr/>
          <a:lstStyle/>
          <a:p>
            <a:r>
              <a:rPr lang="en-US" b="1" i="1" dirty="0">
                <a:solidFill>
                  <a:srgbClr val="E05F2C"/>
                </a:solidFill>
              </a:rPr>
              <a:t>      Presented By: Mr. Prashant Shekhar</a:t>
            </a:r>
            <a:endParaRPr lang="en-US" b="1" i="1" dirty="0">
              <a:solidFill>
                <a:srgbClr val="E05F2C"/>
              </a:solidFill>
            </a:endParaRPr>
          </a:p>
        </p:txBody>
      </p:sp>
      <p:sp>
        <p:nvSpPr>
          <p:cNvPr id="22" name="Title 21"/>
          <p:cNvSpPr>
            <a:spLocks noGrp="1"/>
          </p:cNvSpPr>
          <p:nvPr>
            <p:ph type="ctrTitle"/>
          </p:nvPr>
        </p:nvSpPr>
        <p:spPr>
          <a:xfrm>
            <a:off x="1520824" y="764704"/>
            <a:ext cx="5945188" cy="1368152"/>
          </a:xfrm>
          <a:scene3d>
            <a:camera prst="orthographicFront"/>
            <a:lightRig rig="threePt" dir="t"/>
          </a:scene3d>
          <a:sp3d>
            <a:bevelT/>
          </a:sp3d>
        </p:spPr>
        <p:txBody>
          <a:bodyPr>
            <a:normAutofit fontScale="90000"/>
          </a:bodyPr>
          <a:lstStyle/>
          <a:p>
            <a:pPr algn="ctr"/>
            <a:r>
              <a:rPr lang="en-IN" sz="3600" b="1" i="1" dirty="0">
                <a:solidFill>
                  <a:srgbClr val="E05F2C"/>
                </a:solidFill>
              </a:rPr>
              <a:t>Project Presentation On</a:t>
            </a:r>
            <a:br>
              <a:rPr lang="en-IN" sz="3600" b="1" i="1" dirty="0">
                <a:solidFill>
                  <a:schemeClr val="accent1">
                    <a:lumMod val="75000"/>
                  </a:schemeClr>
                </a:solidFill>
              </a:rPr>
            </a:br>
            <a:br>
              <a:rPr lang="en-IN" sz="4400" dirty="0"/>
            </a:br>
            <a:r>
              <a:rPr lang="en-IN" sz="3600" b="1" dirty="0">
                <a:solidFill>
                  <a:schemeClr val="accent6">
                    <a:lumMod val="75000"/>
                  </a:schemeClr>
                </a:solidFill>
              </a:rPr>
              <a:t>“Flight Price Prediction”</a:t>
            </a:r>
            <a:endParaRPr lang="en-IN" sz="3600" b="1" dirty="0">
              <a:solidFill>
                <a:schemeClr val="accent6">
                  <a:lumMod val="75000"/>
                </a:schemeClr>
              </a:solidFill>
            </a:endParaRPr>
          </a:p>
        </p:txBody>
      </p:sp>
      <p:sp>
        <p:nvSpPr>
          <p:cNvPr id="48" name="Rectangle 47"/>
          <p:cNvSpPr/>
          <p:nvPr/>
        </p:nvSpPr>
        <p:spPr>
          <a:xfrm>
            <a:off x="1073038" y="-55656"/>
            <a:ext cx="6861080" cy="734224"/>
          </a:xfrm>
          <a:custGeom>
            <a:avLst/>
            <a:gdLst>
              <a:gd name="connsiteX0" fmla="*/ 0 w 6840760"/>
              <a:gd name="connsiteY0" fmla="*/ 0 h 764704"/>
              <a:gd name="connsiteX1" fmla="*/ 6840760 w 6840760"/>
              <a:gd name="connsiteY1" fmla="*/ 0 h 764704"/>
              <a:gd name="connsiteX2" fmla="*/ 6840760 w 6840760"/>
              <a:gd name="connsiteY2" fmla="*/ 764704 h 764704"/>
              <a:gd name="connsiteX3" fmla="*/ 0 w 6840760"/>
              <a:gd name="connsiteY3" fmla="*/ 764704 h 764704"/>
              <a:gd name="connsiteX4" fmla="*/ 0 w 6840760"/>
              <a:gd name="connsiteY4" fmla="*/ 0 h 764704"/>
              <a:gd name="connsiteX0-1" fmla="*/ 0 w 6840760"/>
              <a:gd name="connsiteY0-2" fmla="*/ 0 h 764704"/>
              <a:gd name="connsiteX1-3" fmla="*/ 6840760 w 6840760"/>
              <a:gd name="connsiteY1-4" fmla="*/ 0 h 764704"/>
              <a:gd name="connsiteX2-5" fmla="*/ 6840760 w 6840760"/>
              <a:gd name="connsiteY2-6" fmla="*/ 764704 h 764704"/>
              <a:gd name="connsiteX3-7" fmla="*/ 0 w 6840760"/>
              <a:gd name="connsiteY3-8" fmla="*/ 764704 h 764704"/>
              <a:gd name="connsiteX4-9" fmla="*/ 0 w 6840760"/>
              <a:gd name="connsiteY4-10" fmla="*/ 0 h 764704"/>
              <a:gd name="connsiteX0-11" fmla="*/ 0 w 6840760"/>
              <a:gd name="connsiteY0-12" fmla="*/ 0 h 764704"/>
              <a:gd name="connsiteX1-13" fmla="*/ 6840760 w 6840760"/>
              <a:gd name="connsiteY1-14" fmla="*/ 0 h 764704"/>
              <a:gd name="connsiteX2-15" fmla="*/ 6840760 w 6840760"/>
              <a:gd name="connsiteY2-16" fmla="*/ 764704 h 764704"/>
              <a:gd name="connsiteX3-17" fmla="*/ 0 w 6840760"/>
              <a:gd name="connsiteY3-18" fmla="*/ 764704 h 764704"/>
              <a:gd name="connsiteX4-19" fmla="*/ 0 w 6840760"/>
              <a:gd name="connsiteY4-20" fmla="*/ 0 h 764704"/>
              <a:gd name="connsiteX0-21" fmla="*/ 0 w 6840760"/>
              <a:gd name="connsiteY0-22" fmla="*/ 0 h 764704"/>
              <a:gd name="connsiteX1-23" fmla="*/ 6840760 w 6840760"/>
              <a:gd name="connsiteY1-24" fmla="*/ 0 h 764704"/>
              <a:gd name="connsiteX2-25" fmla="*/ 6840760 w 6840760"/>
              <a:gd name="connsiteY2-26" fmla="*/ 703744 h 764704"/>
              <a:gd name="connsiteX3-27" fmla="*/ 0 w 6840760"/>
              <a:gd name="connsiteY3-28" fmla="*/ 764704 h 764704"/>
              <a:gd name="connsiteX4-29" fmla="*/ 0 w 6840760"/>
              <a:gd name="connsiteY4-30" fmla="*/ 0 h 764704"/>
              <a:gd name="connsiteX0-31" fmla="*/ 0 w 6840760"/>
              <a:gd name="connsiteY0-32" fmla="*/ 0 h 703744"/>
              <a:gd name="connsiteX1-33" fmla="*/ 6840760 w 6840760"/>
              <a:gd name="connsiteY1-34" fmla="*/ 0 h 703744"/>
              <a:gd name="connsiteX2-35" fmla="*/ 6840760 w 6840760"/>
              <a:gd name="connsiteY2-36" fmla="*/ 703744 h 703744"/>
              <a:gd name="connsiteX3-37" fmla="*/ 0 w 6840760"/>
              <a:gd name="connsiteY3-38" fmla="*/ 561504 h 703744"/>
              <a:gd name="connsiteX4-39" fmla="*/ 0 w 6840760"/>
              <a:gd name="connsiteY4-40" fmla="*/ 0 h 703744"/>
              <a:gd name="connsiteX0-41" fmla="*/ 0 w 6861080"/>
              <a:gd name="connsiteY0-42" fmla="*/ 0 h 734224"/>
              <a:gd name="connsiteX1-43" fmla="*/ 6840760 w 6861080"/>
              <a:gd name="connsiteY1-44" fmla="*/ 0 h 734224"/>
              <a:gd name="connsiteX2-45" fmla="*/ 6861080 w 6861080"/>
              <a:gd name="connsiteY2-46" fmla="*/ 734224 h 734224"/>
              <a:gd name="connsiteX3-47" fmla="*/ 0 w 6861080"/>
              <a:gd name="connsiteY3-48" fmla="*/ 561504 h 734224"/>
              <a:gd name="connsiteX4-49" fmla="*/ 0 w 6861080"/>
              <a:gd name="connsiteY4-50" fmla="*/ 0 h 73422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1080" h="734224">
                <a:moveTo>
                  <a:pt x="0" y="0"/>
                </a:moveTo>
                <a:lnTo>
                  <a:pt x="6840760" y="0"/>
                </a:lnTo>
                <a:lnTo>
                  <a:pt x="6861080" y="734224"/>
                </a:lnTo>
                <a:cubicBezTo>
                  <a:pt x="4580827" y="734224"/>
                  <a:pt x="2270093" y="-139536"/>
                  <a:pt x="0" y="561504"/>
                </a:cubicBezTo>
                <a:lnTo>
                  <a:pt x="0" y="0"/>
                </a:lnTo>
                <a:close/>
              </a:path>
            </a:pathLst>
          </a:custGeom>
          <a:solidFill>
            <a:srgbClr val="F4B1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Rectangle 49"/>
          <p:cNvSpPr/>
          <p:nvPr/>
        </p:nvSpPr>
        <p:spPr>
          <a:xfrm>
            <a:off x="1073038" y="6309320"/>
            <a:ext cx="6840760" cy="548680"/>
          </a:xfrm>
          <a:prstGeom prst="rect">
            <a:avLst/>
          </a:prstGeom>
          <a:solidFill>
            <a:srgbClr val="F4B1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Picture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073038" y="2276872"/>
            <a:ext cx="6840760" cy="3275071"/>
          </a:xfrm>
          <a:prstGeom prst="ellipse">
            <a:avLst/>
          </a:prstGeom>
          <a:ln>
            <a:noFill/>
          </a:ln>
          <a:effectLst>
            <a:softEdge rad="112500"/>
          </a:effectLst>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116632"/>
            <a:ext cx="9829799" cy="1368152"/>
          </a:xfrm>
        </p:spPr>
        <p:txBody>
          <a:bodyPr>
            <a:normAutofit/>
          </a:bodyPr>
          <a:lstStyle/>
          <a:p>
            <a:r>
              <a:rPr lang="en-IN" dirty="0"/>
              <a:t>Univariate Vizualization of Categorical columns:</a:t>
            </a:r>
            <a:endParaRPr lang="en-IN" dirty="0"/>
          </a:p>
        </p:txBody>
      </p:sp>
      <p:pic>
        <p:nvPicPr>
          <p:cNvPr id="13" name="Content Placeholder 12"/>
          <p:cNvPicPr>
            <a:picLocks noGrp="1" noChangeAspect="1"/>
          </p:cNvPicPr>
          <p:nvPr>
            <p:ph idx="1"/>
          </p:nvPr>
        </p:nvPicPr>
        <p:blipFill>
          <a:blip r:embed="rId1" cstate="print">
            <a:extLst>
              <a:ext uri="{28A0092B-C50C-407E-A947-70E740481C1C}">
                <a14:useLocalDpi xmlns:a14="http://schemas.microsoft.com/office/drawing/2010/main" val="0"/>
              </a:ext>
            </a:extLst>
          </a:blip>
          <a:srcRect/>
          <a:stretch>
            <a:fillRect/>
          </a:stretch>
        </p:blipFill>
        <p:spPr bwMode="auto">
          <a:xfrm>
            <a:off x="1519783" y="1700808"/>
            <a:ext cx="9829800" cy="3252238"/>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1124744"/>
            <a:ext cx="9829799" cy="576064"/>
          </a:xfrm>
        </p:spPr>
        <p:txBody>
          <a:bodyPr>
            <a:normAutofit fontScale="90000"/>
          </a:bodyPr>
          <a:lstStyle/>
          <a:p>
            <a:r>
              <a:rPr lang="en-IN" dirty="0"/>
              <a:t>Observations:</a:t>
            </a:r>
            <a:endParaRPr lang="en-IN" dirty="0"/>
          </a:p>
        </p:txBody>
      </p:sp>
      <p:sp>
        <p:nvSpPr>
          <p:cNvPr id="3" name="Content Placeholder 2"/>
          <p:cNvSpPr>
            <a:spLocks noGrp="1"/>
          </p:cNvSpPr>
          <p:nvPr>
            <p:ph idx="1"/>
          </p:nvPr>
        </p:nvSpPr>
        <p:spPr>
          <a:xfrm>
            <a:off x="1522413" y="1700808"/>
            <a:ext cx="9829799" cy="4968552"/>
          </a:xfrm>
        </p:spPr>
        <p:txBody>
          <a:bodyPr>
            <a:noAutofit/>
          </a:bodyPr>
          <a:lstStyle/>
          <a:p>
            <a:pPr marL="0" lvl="0" indent="0">
              <a:lnSpc>
                <a:spcPct val="107000"/>
              </a:lnSpc>
              <a:spcAft>
                <a:spcPts val="800"/>
              </a:spcAft>
              <a:buNone/>
            </a:pPr>
            <a:r>
              <a:rPr lang="en-IN" sz="1800" b="1" u="sng" dirty="0">
                <a:solidFill>
                  <a:srgbClr val="000000"/>
                </a:solidFill>
                <a:effectLst/>
                <a:latin typeface="Century" panose="02040604050505020304" pitchFamily="18" charset="0"/>
                <a:ea typeface="Times New Roman" panose="02020603050405020304" charset="0"/>
                <a:cs typeface="Calibri" panose="020F0502020204030204" pitchFamily="34" charset="0"/>
              </a:rPr>
              <a:t>Univariate numerical columns:</a:t>
            </a:r>
            <a:endParaRPr lang="en-IN" sz="1800" b="1" u="sng" dirty="0">
              <a:solidFill>
                <a:srgbClr val="000000"/>
              </a:solidFill>
              <a:effectLst/>
              <a:latin typeface="Century" panose="02040604050505020304" pitchFamily="18" charset="0"/>
              <a:ea typeface="Times New Roman" panose="02020603050405020304" charset="0"/>
              <a:cs typeface="Calibri" panose="020F0502020204030204" pitchFamily="34"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There is no skewness in any of the numerical columns. </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0" lvl="0" indent="0">
              <a:lnSpc>
                <a:spcPct val="107000"/>
              </a:lnSpc>
              <a:spcAft>
                <a:spcPts val="800"/>
              </a:spcAft>
              <a:buNone/>
            </a:pPr>
            <a:r>
              <a:rPr lang="en-IN" sz="1800" b="1" u="sng" dirty="0">
                <a:solidFill>
                  <a:srgbClr val="000000"/>
                </a:solidFill>
                <a:effectLst/>
                <a:latin typeface="Century" panose="02040604050505020304" pitchFamily="18" charset="0"/>
                <a:ea typeface="Times New Roman" panose="02020603050405020304" charset="0"/>
                <a:cs typeface="Times New Roman" panose="02020603050405020304" charset="0"/>
              </a:rPr>
              <a:t>Univariate categorical columns:</a:t>
            </a:r>
            <a:endParaRPr lang="en-IN" sz="1800" b="1" u="sng" dirty="0">
              <a:solidFill>
                <a:srgbClr val="000000"/>
              </a:solidFill>
              <a:effectLst/>
              <a:latin typeface="Century" panose="02040604050505020304" pitchFamily="18" charset="0"/>
              <a:ea typeface="Times New Roman" panose="02020603050405020304" charset="0"/>
              <a:cs typeface="Times New Roman" panose="02020603050405020304" charset="0"/>
            </a:endParaRPr>
          </a:p>
          <a:p>
            <a:pPr marL="342900" lvl="0" indent="-342900">
              <a:lnSpc>
                <a:spcPct val="107000"/>
              </a:lnSpc>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Indigo has maximum count which means most of the passengers preferred Indigo for there travelling.</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New Delhi has maximum count for source which means maximum passengers are choosing New Delhi as there source.</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New Delhi has maximum count for Destination which means maximum passengers are choosing New Delhi as there Destination.</a:t>
            </a:r>
            <a:endParaRPr lang="en-IN" sz="1800" dirty="0">
              <a:effectLst/>
              <a:latin typeface="Century" panose="02040604050505020304" pitchFamily="18" charset="0"/>
              <a:ea typeface="Calibri" panose="020F0502020204030204" pitchFamily="3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44624"/>
            <a:ext cx="9829799" cy="576064"/>
          </a:xfrm>
        </p:spPr>
        <p:txBody>
          <a:bodyPr>
            <a:normAutofit fontScale="90000"/>
          </a:bodyPr>
          <a:lstStyle/>
          <a:p>
            <a:r>
              <a:rPr lang="en-IN" dirty="0"/>
              <a:t>Bivariate Vizualization of numerical columns:</a:t>
            </a:r>
            <a:endParaRPr lang="en-IN" dirty="0"/>
          </a:p>
        </p:txBody>
      </p:sp>
      <p:pic>
        <p:nvPicPr>
          <p:cNvPr id="4" name="Picture 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269876" y="764704"/>
            <a:ext cx="10657184" cy="590550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980728"/>
            <a:ext cx="9829799" cy="720080"/>
          </a:xfrm>
        </p:spPr>
        <p:txBody>
          <a:bodyPr/>
          <a:lstStyle/>
          <a:p>
            <a:r>
              <a:rPr lang="en-IN" dirty="0"/>
              <a:t>Observations:</a:t>
            </a:r>
            <a:endParaRPr lang="en-IN" dirty="0"/>
          </a:p>
        </p:txBody>
      </p:sp>
      <p:sp>
        <p:nvSpPr>
          <p:cNvPr id="3" name="Content Placeholder 2"/>
          <p:cNvSpPr>
            <a:spLocks noGrp="1"/>
          </p:cNvSpPr>
          <p:nvPr>
            <p:ph idx="1"/>
          </p:nvPr>
        </p:nvSpPr>
        <p:spPr>
          <a:xfrm>
            <a:off x="1522413" y="1772816"/>
            <a:ext cx="9829799" cy="4896544"/>
          </a:xfrm>
        </p:spPr>
        <p:txBody>
          <a:bodyPr>
            <a:normAutofit/>
          </a:bodyPr>
          <a:lstStyle/>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Flights with 2 stops costs more price compared to other flights.</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In all the dates the price is almost same.</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At 2PM departure time of every day the flight Prices are high so it looks good to book flights rather than this departure time.</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And Departure minute has less relation with target Price.</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At 7AM to 1PM Arrival time of every day the flight Prices are high so it looks good to book flights rather than this arrival time.</a:t>
            </a:r>
            <a:endParaRPr lang="en-IN" sz="1800" dirty="0">
              <a:latin typeface="Century" panose="02040604050505020304" pitchFamily="18" charset="0"/>
              <a:ea typeface="Times New Roman" panose="0202060305040502030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rPr>
              <a:t>And Arrival minute has less relation with target Price.</a:t>
            </a:r>
            <a:endParaRPr lang="en-IN"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0"/>
            <a:ext cx="9829799" cy="836712"/>
          </a:xfrm>
        </p:spPr>
        <p:txBody>
          <a:bodyPr>
            <a:normAutofit/>
          </a:bodyPr>
          <a:lstStyle/>
          <a:p>
            <a:r>
              <a:rPr lang="en-IN" dirty="0"/>
              <a:t>Bivariate Vizualization of categorical columns:</a:t>
            </a:r>
            <a:endParaRPr lang="en-IN" dirty="0"/>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413892" y="1124744"/>
            <a:ext cx="10369152" cy="55054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9" cy="1319808"/>
          </a:xfrm>
        </p:spPr>
        <p:txBody>
          <a:bodyPr/>
          <a:lstStyle/>
          <a:p>
            <a:r>
              <a:rPr lang="en-IN" dirty="0"/>
              <a:t>Observations:</a:t>
            </a:r>
            <a:endParaRPr lang="en-IN" dirty="0"/>
          </a:p>
        </p:txBody>
      </p:sp>
      <p:sp>
        <p:nvSpPr>
          <p:cNvPr id="3" name="Content Placeholder 2"/>
          <p:cNvSpPr>
            <a:spLocks noGrp="1"/>
          </p:cNvSpPr>
          <p:nvPr>
            <p:ph idx="1"/>
          </p:nvPr>
        </p:nvSpPr>
        <p:spPr>
          <a:xfrm>
            <a:off x="1197869" y="1700808"/>
            <a:ext cx="10729192" cy="5157192"/>
          </a:xfrm>
        </p:spPr>
        <p:txBody>
          <a:bodyPr>
            <a:noAutofit/>
          </a:bodyPr>
          <a:lstStyle/>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For Multiple Airlines the Price is high compared to other Airlines.</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Taking Tirupati as Source costs highest Price Compared to other Source points.</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Times New Roman" panose="02020603050405020304" charset="0"/>
                <a:cs typeface="Calibri" panose="020F0502020204030204" pitchFamily="34" charset="0"/>
              </a:rPr>
              <a:t>Taking Tirupati as Destination costs highest Price Compared to other Destination points.</a:t>
            </a:r>
            <a:endParaRPr lang="en-IN" sz="1800" dirty="0">
              <a:effectLst/>
              <a:latin typeface="Century" panose="02040604050505020304" pitchFamily="18" charset="0"/>
              <a:ea typeface="Calibri" panose="020F0502020204030204" pitchFamily="3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Analysis:</a:t>
            </a:r>
            <a:endParaRPr lang="en-IN" dirty="0"/>
          </a:p>
        </p:txBody>
      </p:sp>
      <p:sp>
        <p:nvSpPr>
          <p:cNvPr id="3" name="Content Placeholder 2"/>
          <p:cNvSpPr>
            <a:spLocks noGrp="1"/>
          </p:cNvSpPr>
          <p:nvPr>
            <p:ph idx="1"/>
          </p:nvPr>
        </p:nvSpPr>
        <p:spPr/>
        <p:txBody>
          <a:bodyPr>
            <a:normAutofit/>
          </a:bodyPr>
          <a:lstStyle/>
          <a:p>
            <a:pPr marL="342900" lvl="0" indent="-342900">
              <a:lnSpc>
                <a:spcPct val="107000"/>
              </a:lnSpc>
              <a:buFont typeface="Wingdings" panose="05000000000000000000" pitchFamily="2" charset="2"/>
              <a:buChar char=""/>
            </a:pPr>
            <a:r>
              <a:rPr lang="en-IN" sz="2000" dirty="0">
                <a:latin typeface="Century" panose="02040604050505020304" pitchFamily="18" charset="0"/>
              </a:rPr>
              <a:t>I have used </a:t>
            </a:r>
            <a:r>
              <a:rPr lang="en-IN" sz="2000" dirty="0" err="1">
                <a:latin typeface="Century" panose="02040604050505020304" pitchFamily="18" charset="0"/>
              </a:rPr>
              <a:t>dist</a:t>
            </a:r>
            <a:r>
              <a:rPr lang="en-IN" sz="2000" dirty="0">
                <a:latin typeface="Century" panose="02040604050505020304" pitchFamily="18" charset="0"/>
              </a:rPr>
              <a:t> plot to check the skewness in numerical columns. </a:t>
            </a:r>
            <a:endParaRPr lang="en-IN" sz="2000" dirty="0">
              <a:latin typeface="Century" panose="02040604050505020304" pitchFamily="18" charset="0"/>
            </a:endParaRPr>
          </a:p>
          <a:p>
            <a:pPr marL="342900" lvl="0" indent="-342900">
              <a:lnSpc>
                <a:spcPct val="107000"/>
              </a:lnSpc>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charset="0"/>
              </a:rPr>
              <a:t>I have used bar plot for each of categorical feature that shows the relation with the median </a:t>
            </a:r>
            <a:r>
              <a:rPr lang="en-IN" sz="2000" dirty="0">
                <a:latin typeface="Century" panose="02040604050505020304" pitchFamily="18" charset="0"/>
                <a:ea typeface="Calibri" panose="020F0502020204030204" pitchFamily="34" charset="0"/>
                <a:cs typeface="Times New Roman" panose="02020603050405020304" charset="0"/>
              </a:rPr>
              <a:t>flight</a:t>
            </a:r>
            <a:r>
              <a:rPr lang="en-IN" sz="2000" dirty="0">
                <a:effectLst/>
                <a:latin typeface="Century" panose="02040604050505020304" pitchFamily="18" charset="0"/>
                <a:ea typeface="Calibri" panose="020F0502020204030204" pitchFamily="34" charset="0"/>
                <a:cs typeface="Times New Roman" panose="02020603050405020304" charset="0"/>
              </a:rPr>
              <a:t> price for all the sub categories in each categorical feature. </a:t>
            </a:r>
            <a:endParaRPr lang="en-IN" sz="20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charset="0"/>
              </a:rPr>
              <a:t>And also for continuous numerical variables I have used strip to show the relationship between continuous numerical variable and target variable.</a:t>
            </a:r>
            <a:endParaRPr lang="en-IN" sz="20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2000" dirty="0">
                <a:effectLst/>
                <a:latin typeface="Century" panose="02040604050505020304" pitchFamily="18" charset="0"/>
                <a:ea typeface="Calibri" panose="020F0502020204030204" pitchFamily="34" charset="0"/>
                <a:cs typeface="Times New Roman" panose="02020603050405020304" charset="0"/>
              </a:rPr>
              <a:t>I found that there is a linear relationship between continuous numerical variable and Flight</a:t>
            </a:r>
            <a:r>
              <a:rPr lang="en-IN" sz="2000" dirty="0">
                <a:latin typeface="Century" panose="02040604050505020304" pitchFamily="18" charset="0"/>
                <a:ea typeface="Calibri" panose="020F0502020204030204" pitchFamily="34" charset="0"/>
                <a:cs typeface="Times New Roman" panose="02020603050405020304" charset="0"/>
              </a:rPr>
              <a:t> </a:t>
            </a:r>
            <a:r>
              <a:rPr lang="en-IN" sz="2000" dirty="0">
                <a:effectLst/>
                <a:latin typeface="Century" panose="02040604050505020304" pitchFamily="18" charset="0"/>
                <a:ea typeface="Calibri" panose="020F0502020204030204" pitchFamily="34" charset="0"/>
                <a:cs typeface="Times New Roman" panose="02020603050405020304" charset="0"/>
              </a:rPr>
              <a:t>Price.</a:t>
            </a:r>
            <a:endParaRPr lang="en-IN" sz="2000"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Cleaning Steps:</a:t>
            </a:r>
            <a:endParaRPr lang="en-IN" dirty="0"/>
          </a:p>
        </p:txBody>
      </p:sp>
      <p:sp>
        <p:nvSpPr>
          <p:cNvPr id="3" name="Content Placeholder 2"/>
          <p:cNvSpPr>
            <a:spLocks noGrp="1"/>
          </p:cNvSpPr>
          <p:nvPr>
            <p:ph idx="1"/>
          </p:nvPr>
        </p:nvSpPr>
        <p:spPr/>
        <p:txBody>
          <a:bodyPr>
            <a:normAutofit/>
          </a:bodyPr>
          <a:lstStyle/>
          <a:p>
            <a:pPr>
              <a:buFont typeface="Wingdings" panose="05000000000000000000" pitchFamily="2" charset="2"/>
              <a:buChar char="ü"/>
            </a:pPr>
            <a:r>
              <a:rPr lang="en-IN" sz="2000" dirty="0">
                <a:latin typeface="Century" panose="02040604050505020304" pitchFamily="18" charset="0"/>
              </a:rPr>
              <a:t>Data has been scrapped from </a:t>
            </a:r>
            <a:r>
              <a:rPr lang="en-IN" sz="2000" dirty="0" err="1">
                <a:latin typeface="Century" panose="02040604050505020304" pitchFamily="18" charset="0"/>
              </a:rPr>
              <a:t>makemytrip</a:t>
            </a:r>
            <a:r>
              <a:rPr lang="en-IN" sz="2000" dirty="0">
                <a:latin typeface="Century" panose="02040604050505020304" pitchFamily="18" charset="0"/>
              </a:rPr>
              <a:t> website so we have to clean it for our convenience.</a:t>
            </a:r>
            <a:endParaRPr lang="en-IN" sz="2000" dirty="0">
              <a:latin typeface="Century" panose="02040604050505020304" pitchFamily="18" charset="0"/>
            </a:endParaRPr>
          </a:p>
          <a:p>
            <a:pPr>
              <a:buFont typeface="Wingdings" panose="05000000000000000000" pitchFamily="2" charset="2"/>
              <a:buChar char="ü"/>
            </a:pPr>
            <a:r>
              <a:rPr lang="en-IN" sz="2000" dirty="0">
                <a:latin typeface="Century" panose="02040604050505020304" pitchFamily="18" charset="0"/>
              </a:rPr>
              <a:t>In my datasets I found there is no null values, outliers and also skewness.</a:t>
            </a:r>
            <a:endParaRPr lang="en-IN" sz="2000" dirty="0">
              <a:latin typeface="Century" panose="02040604050505020304" pitchFamily="18" charset="0"/>
            </a:endParaRP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charset="0"/>
              </a:rPr>
              <a:t>To encode the categorical columns I have use Label Encoding. </a:t>
            </a:r>
            <a:endParaRPr lang="en-IN" sz="2000" dirty="0">
              <a:effectLst/>
              <a:latin typeface="Century" panose="02040604050505020304" pitchFamily="18" charset="0"/>
              <a:ea typeface="Calibri" panose="020F0502020204030204" pitchFamily="34" charset="0"/>
              <a:cs typeface="Times New Roman" panose="02020603050405020304" charset="0"/>
            </a:endParaRP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charset="0"/>
              </a:rPr>
              <a:t>Use of Pearson’s correlation coefficient to check the correlation between dependent and independent features. </a:t>
            </a:r>
            <a:endParaRPr lang="en-IN" sz="2000" dirty="0">
              <a:effectLst/>
              <a:latin typeface="Century" panose="02040604050505020304" pitchFamily="18" charset="0"/>
              <a:ea typeface="Calibri" panose="020F0502020204030204" pitchFamily="34" charset="0"/>
              <a:cs typeface="Times New Roman" panose="02020603050405020304" charset="0"/>
            </a:endParaRPr>
          </a:p>
          <a:p>
            <a:pPr>
              <a:buFont typeface="Wingdings" panose="05000000000000000000" pitchFamily="2" charset="2"/>
              <a:buChar char="ü"/>
            </a:pPr>
            <a:r>
              <a:rPr lang="en-IN" sz="2000" dirty="0">
                <a:effectLst/>
                <a:latin typeface="Century" panose="02040604050505020304" pitchFamily="18" charset="0"/>
                <a:ea typeface="Calibri" panose="020F0502020204030204" pitchFamily="34" charset="0"/>
                <a:cs typeface="Times New Roman" panose="02020603050405020304" charset="0"/>
              </a:rPr>
              <a:t>Also I have used standardization. Then followed by model building with all regression algorithms.</a:t>
            </a:r>
            <a:endParaRPr lang="en-IN" sz="2000"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Model Building:</a:t>
            </a:r>
            <a:endParaRPr lang="en-IN" dirty="0"/>
          </a:p>
        </p:txBody>
      </p:sp>
      <p:sp>
        <p:nvSpPr>
          <p:cNvPr id="3" name="Content Placeholder 2"/>
          <p:cNvSpPr>
            <a:spLocks noGrp="1"/>
          </p:cNvSpPr>
          <p:nvPr>
            <p:ph idx="1"/>
          </p:nvPr>
        </p:nvSpPr>
        <p:spPr>
          <a:xfrm>
            <a:off x="1522413" y="1700808"/>
            <a:ext cx="9829799" cy="4824536"/>
          </a:xfrm>
        </p:spPr>
        <p:txBody>
          <a:bodyPr>
            <a:noAutofit/>
          </a:bodyPr>
          <a:lstStyle/>
          <a:p>
            <a:pPr>
              <a:lnSpc>
                <a:spcPct val="107000"/>
              </a:lnSpc>
              <a:spcAft>
                <a:spcPts val="8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Times New Roman" panose="02020603050405020304" charset="0"/>
              </a:rPr>
              <a:t>Since Price was my target and it was a continuous column with improper format which has to be changed to continuous float datatype column, so this perticular problem was Regression problem. And I have used all Regression algorithms to build my model. By looking into the r2 score and error values I found ExtraTreesRegressor as a best model with highest r2_score and least error values.  Also to get the best model we have to run through multiple. Below are the list of Regression algorithms I have used in my project.</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a:lnSpc>
                <a:spcPct val="107000"/>
              </a:lnSpc>
              <a:spcAft>
                <a:spcPts val="800"/>
              </a:spcAft>
              <a:buFont typeface="Wingdings" panose="05000000000000000000" pitchFamily="2" charset="2"/>
              <a:buChar char="Ø"/>
            </a:pPr>
            <a:r>
              <a:rPr lang="en-IN" sz="1800" dirty="0">
                <a:effectLst/>
                <a:latin typeface="Century" panose="02040604050505020304" pitchFamily="18" charset="0"/>
                <a:ea typeface="Calibri" panose="020F0502020204030204" pitchFamily="34" charset="0"/>
                <a:cs typeface="Times New Roman" panose="02020603050405020304" charset="0"/>
              </a:rPr>
              <a:t> RandomForestRegressor</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err="1">
                <a:effectLst/>
                <a:latin typeface="Century" panose="02040604050505020304" pitchFamily="18" charset="0"/>
                <a:ea typeface="Calibri" panose="020F0502020204030204" pitchFamily="34" charset="0"/>
                <a:cs typeface="Times New Roman" panose="02020603050405020304" charset="0"/>
              </a:rPr>
              <a:t>XGBRegressor</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latin typeface="Century" panose="02040604050505020304" pitchFamily="18" charset="0"/>
                <a:ea typeface="Calibri" panose="020F0502020204030204" pitchFamily="34" charset="0"/>
                <a:cs typeface="Times New Roman" panose="02020603050405020304" charset="0"/>
              </a:rPr>
              <a:t>ExtraTreesRegressor</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err="1">
                <a:effectLst/>
                <a:latin typeface="Century" panose="02040604050505020304" pitchFamily="18" charset="0"/>
                <a:ea typeface="Calibri" panose="020F0502020204030204" pitchFamily="34" charset="0"/>
                <a:cs typeface="Times New Roman" panose="02020603050405020304" charset="0"/>
              </a:rPr>
              <a:t>GradientBoostingRegressor</a:t>
            </a:r>
            <a:endParaRPr lang="en-IN" sz="1800" dirty="0">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Times New Roman" panose="02020603050405020304" charset="0"/>
              </a:rPr>
              <a:t>DecisionTreeRegressor</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a:latin typeface="Century" panose="02040604050505020304" pitchFamily="18" charset="0"/>
                <a:ea typeface="Calibri" panose="020F0502020204030204" pitchFamily="34" charset="0"/>
                <a:cs typeface="Times New Roman" panose="02020603050405020304" charset="0"/>
              </a:rPr>
              <a:t>KNN</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Bef>
                <a:spcPts val="300"/>
              </a:spcBef>
              <a:spcAft>
                <a:spcPts val="300"/>
              </a:spcAft>
              <a:buFont typeface="Wingdings" panose="05000000000000000000" pitchFamily="2" charset="2"/>
              <a:buChar char=""/>
            </a:pPr>
            <a:r>
              <a:rPr lang="en-IN" sz="1800" dirty="0" err="1">
                <a:latin typeface="Century" panose="02040604050505020304" pitchFamily="18" charset="0"/>
                <a:cs typeface="Times New Roman" panose="02020603050405020304" charset="0"/>
              </a:rPr>
              <a:t>BaggingRegressor</a:t>
            </a:r>
            <a:endParaRPr lang="en-IN" sz="1800"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9" cy="959768"/>
          </a:xfrm>
        </p:spPr>
        <p:txBody>
          <a:bodyPr/>
          <a:lstStyle/>
          <a:p>
            <a:r>
              <a:rPr lang="en-IN" dirty="0"/>
              <a:t>Ploting the predicted values v/s actual values:</a:t>
            </a:r>
            <a:endParaRPr lang="en-IN" dirty="0"/>
          </a:p>
        </p:txBody>
      </p:sp>
      <p:sp>
        <p:nvSpPr>
          <p:cNvPr id="6" name="TextBox 5"/>
          <p:cNvSpPr txBox="1"/>
          <p:nvPr/>
        </p:nvSpPr>
        <p:spPr>
          <a:xfrm>
            <a:off x="1485900" y="5897570"/>
            <a:ext cx="10801200" cy="671915"/>
          </a:xfrm>
          <a:prstGeom prst="rect">
            <a:avLst/>
          </a:prstGeom>
          <a:noFill/>
        </p:spPr>
        <p:txBody>
          <a:bodyPr wrap="square">
            <a:spAutoFit/>
          </a:bodyPr>
          <a:lstStyle/>
          <a:p>
            <a:pPr marL="342900" lvl="0" indent="-342900">
              <a:lnSpc>
                <a:spcPct val="107000"/>
              </a:lnSpc>
              <a:spcAft>
                <a:spcPts val="800"/>
              </a:spcAft>
              <a:buFont typeface="Symbol" panose="05050102010706020507" pitchFamily="18" charset="2"/>
              <a:buChar char=""/>
            </a:pPr>
            <a:r>
              <a:rPr lang="en-IN" sz="1800" b="1"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Plotting Actual vs Predicted, To get better insight. Bule line is the actual line and red dots are the predicted values.</a:t>
            </a:r>
            <a:endParaRPr lang="en-IN" sz="1400" b="1" dirty="0">
              <a:effectLst/>
              <a:latin typeface="Century" panose="02040604050505020304" pitchFamily="18" charset="0"/>
              <a:ea typeface="Calibri" panose="020F0502020204030204" pitchFamily="34" charset="0"/>
              <a:cs typeface="Times New Roman" panose="02020603050405020304" charset="0"/>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629916" y="1450974"/>
            <a:ext cx="9722296" cy="4210273"/>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Agenda:</a:t>
            </a:r>
            <a:endParaRPr lang="en-IN" dirty="0"/>
          </a:p>
        </p:txBody>
      </p:sp>
      <p:sp>
        <p:nvSpPr>
          <p:cNvPr id="3" name="Content Placeholder 2"/>
          <p:cNvSpPr>
            <a:spLocks noGrp="1"/>
          </p:cNvSpPr>
          <p:nvPr>
            <p:ph idx="1"/>
          </p:nvPr>
        </p:nvSpPr>
        <p:spPr>
          <a:xfrm>
            <a:off x="1522413" y="1988840"/>
            <a:ext cx="9829799" cy="4680520"/>
          </a:xfrm>
        </p:spPr>
        <p:txBody>
          <a:bodyPr>
            <a:normAutofit fontScale="85000" lnSpcReduction="20000"/>
          </a:bodyPr>
          <a:lstStyle/>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Overview.</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Problem Statement.</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Problem Understanding.</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What is Flight Price Prediction?</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Importance of Flight price prediction.</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Exploratory data analysis.</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Visualizations.</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Analysis.</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Data cleaning steps.</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Model Building.</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Hyper Parameter Tunning.</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Saving the model and predictions from saved best model.</a:t>
            </a:r>
            <a:endParaRPr lang="en-US" dirty="0">
              <a:solidFill>
                <a:schemeClr val="tx2"/>
              </a:solidFill>
              <a:latin typeface="Century" panose="02040604050505020304" pitchFamily="18" charset="0"/>
            </a:endParaRPr>
          </a:p>
          <a:p>
            <a:pPr>
              <a:spcBef>
                <a:spcPts val="300"/>
              </a:spcBef>
              <a:spcAft>
                <a:spcPts val="800"/>
              </a:spcAft>
              <a:buFont typeface="Wingdings" panose="05000000000000000000" pitchFamily="2" charset="2"/>
              <a:buChar char="Ø"/>
            </a:pPr>
            <a:r>
              <a:rPr lang="en-US" dirty="0">
                <a:solidFill>
                  <a:schemeClr val="tx2"/>
                </a:solidFill>
                <a:latin typeface="Century" panose="02040604050505020304" pitchFamily="18" charset="0"/>
              </a:rPr>
              <a:t>Conclusion.</a:t>
            </a:r>
            <a:endParaRPr lang="en-US" dirty="0">
              <a:solidFill>
                <a:schemeClr val="tx2"/>
              </a:solidFill>
              <a:latin typeface="Century" panose="02040604050505020304" pitchFamily="18" charset="0"/>
            </a:endParaRPr>
          </a:p>
          <a:p>
            <a:endParaRPr lang="en-IN"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9" cy="1319808"/>
          </a:xfrm>
        </p:spPr>
        <p:txBody>
          <a:bodyPr/>
          <a:lstStyle/>
          <a:p>
            <a:r>
              <a:rPr lang="en-IN" dirty="0"/>
              <a:t>Conclusion:</a:t>
            </a:r>
            <a:endParaRPr lang="en-IN" dirty="0"/>
          </a:p>
        </p:txBody>
      </p:sp>
      <p:sp>
        <p:nvSpPr>
          <p:cNvPr id="3" name="Content Placeholder 2"/>
          <p:cNvSpPr>
            <a:spLocks noGrp="1"/>
          </p:cNvSpPr>
          <p:nvPr>
            <p:ph idx="1"/>
          </p:nvPr>
        </p:nvSpPr>
        <p:spPr>
          <a:xfrm>
            <a:off x="1522413" y="1700808"/>
            <a:ext cx="9829799" cy="5157192"/>
          </a:xfrm>
        </p:spPr>
        <p:txBody>
          <a:bodyPr>
            <a:noAutofit/>
          </a:bodyPr>
          <a:lstStyle/>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charset="0"/>
              </a:rPr>
              <a:t>In this project report, we have used machine learning algorithms to predict the flight price. We have mentioned the step by step procedure to </a:t>
            </a:r>
            <a:r>
              <a:rPr lang="en-IN" sz="1550" dirty="0" err="1">
                <a:effectLst/>
                <a:latin typeface="Century" panose="02040604050505020304" pitchFamily="18" charset="0"/>
                <a:ea typeface="Calibri" panose="020F0502020204030204" pitchFamily="34" charset="0"/>
                <a:cs typeface="Times New Roman" panose="02020603050405020304" charset="0"/>
              </a:rPr>
              <a:t>analyze</a:t>
            </a:r>
            <a:r>
              <a:rPr lang="en-IN" sz="1550" dirty="0">
                <a:effectLst/>
                <a:latin typeface="Century" panose="02040604050505020304" pitchFamily="18" charset="0"/>
                <a:ea typeface="Calibri" panose="020F0502020204030204" pitchFamily="34" charset="0"/>
                <a:cs typeface="Times New Roman" panose="02020603050405020304" charset="0"/>
              </a:rPr>
              <a:t> the dataset and finding the correlation between the features.</a:t>
            </a:r>
            <a:endParaRPr lang="en-IN" sz="1550" dirty="0">
              <a:effectLst/>
              <a:latin typeface="Century" panose="02040604050505020304" pitchFamily="18" charset="0"/>
              <a:ea typeface="Calibri" panose="020F0502020204030204" pitchFamily="34" charset="0"/>
              <a:cs typeface="Times New Roman" panose="02020603050405020304" charset="0"/>
            </a:endParaRP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charset="0"/>
              </a:rPr>
              <a:t>Thus we can select the features which are correlated to each other and are independent in nature. The power of visualization has helped us in understanding the data by graphical representation it has made me to understand what data is trying to say.</a:t>
            </a:r>
            <a:endParaRPr lang="en-IN" sz="1550" dirty="0">
              <a:effectLst/>
              <a:latin typeface="Century" panose="02040604050505020304" pitchFamily="18" charset="0"/>
              <a:ea typeface="Calibri" panose="020F0502020204030204" pitchFamily="34" charset="0"/>
              <a:cs typeface="Times New Roman" panose="02020603050405020304" charset="0"/>
            </a:endParaRP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charset="0"/>
              </a:rPr>
              <a:t> Data cleaning is one of the most important steps to remove unrealistic values and unnecessary values. </a:t>
            </a:r>
            <a:endParaRPr lang="en-IN" sz="1550" dirty="0">
              <a:effectLst/>
              <a:latin typeface="Century" panose="02040604050505020304" pitchFamily="18" charset="0"/>
              <a:ea typeface="Calibri" panose="020F0502020204030204" pitchFamily="34" charset="0"/>
              <a:cs typeface="Times New Roman" panose="02020603050405020304" charset="0"/>
            </a:endParaRP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charset="0"/>
              </a:rPr>
              <a:t>These feature set were then given as an input to </a:t>
            </a:r>
            <a:r>
              <a:rPr lang="en-IN" sz="1550" dirty="0">
                <a:latin typeface="Century" panose="02040604050505020304" pitchFamily="18" charset="0"/>
                <a:ea typeface="Calibri" panose="020F0502020204030204" pitchFamily="34" charset="0"/>
                <a:cs typeface="Times New Roman" panose="02020603050405020304" charset="0"/>
              </a:rPr>
              <a:t>seven </a:t>
            </a:r>
            <a:r>
              <a:rPr lang="en-IN" sz="1550" dirty="0">
                <a:effectLst/>
                <a:latin typeface="Century" panose="02040604050505020304" pitchFamily="18" charset="0"/>
                <a:ea typeface="Calibri" panose="020F0502020204030204" pitchFamily="34" charset="0"/>
                <a:cs typeface="Times New Roman" panose="02020603050405020304" charset="0"/>
              </a:rPr>
              <a:t>algorithms and a hyper parameter tunning was done to the best model and the accuracy has been improved. Hence we calculated the performance of each model using different performance metrics and compared them based on these metrics.</a:t>
            </a:r>
            <a:endParaRPr lang="en-IN" sz="1550" dirty="0">
              <a:effectLst/>
              <a:latin typeface="Century" panose="02040604050505020304" pitchFamily="18" charset="0"/>
              <a:ea typeface="Calibri" panose="020F0502020204030204" pitchFamily="34" charset="0"/>
              <a:cs typeface="Times New Roman" panose="02020603050405020304" charset="0"/>
            </a:endParaRPr>
          </a:p>
          <a:p>
            <a:pPr>
              <a:lnSpc>
                <a:spcPct val="107000"/>
              </a:lnSpc>
              <a:spcBef>
                <a:spcPts val="300"/>
              </a:spcBef>
              <a:spcAft>
                <a:spcPts val="300"/>
              </a:spcAft>
              <a:buFont typeface="Wingdings" panose="05000000000000000000" pitchFamily="2" charset="2"/>
              <a:buChar char="ü"/>
            </a:pPr>
            <a:r>
              <a:rPr lang="en-IN" sz="1550" dirty="0">
                <a:effectLst/>
                <a:latin typeface="Century" panose="02040604050505020304" pitchFamily="18" charset="0"/>
                <a:ea typeface="Calibri" panose="020F0502020204030204" pitchFamily="34" charset="0"/>
                <a:cs typeface="Times New Roman" panose="02020603050405020304" charset="0"/>
              </a:rPr>
              <a:t> Then we have also saved the best model and predicted the </a:t>
            </a:r>
            <a:r>
              <a:rPr lang="en-IN" sz="1550" dirty="0">
                <a:latin typeface="Century" panose="02040604050505020304" pitchFamily="18" charset="0"/>
                <a:ea typeface="Calibri" panose="020F0502020204030204" pitchFamily="34" charset="0"/>
                <a:cs typeface="Times New Roman" panose="02020603050405020304" charset="0"/>
              </a:rPr>
              <a:t>flight</a:t>
            </a:r>
            <a:r>
              <a:rPr lang="en-IN" sz="1550" dirty="0">
                <a:effectLst/>
                <a:latin typeface="Century" panose="02040604050505020304" pitchFamily="18" charset="0"/>
                <a:ea typeface="Calibri" panose="020F0502020204030204" pitchFamily="34" charset="0"/>
                <a:cs typeface="Times New Roman" panose="02020603050405020304" charset="0"/>
              </a:rPr>
              <a:t> price. It was good that the predicted and actual values were almost same.</a:t>
            </a:r>
            <a:r>
              <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 </a:t>
            </a:r>
            <a:endPar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endParaRPr>
          </a:p>
          <a:p>
            <a:pPr>
              <a:lnSpc>
                <a:spcPct val="107000"/>
              </a:lnSpc>
              <a:spcBef>
                <a:spcPts val="300"/>
              </a:spcBef>
              <a:spcAft>
                <a:spcPts val="300"/>
              </a:spcAft>
              <a:buFont typeface="Wingdings" panose="05000000000000000000" pitchFamily="2" charset="2"/>
              <a:buChar char="ü"/>
            </a:pPr>
            <a:r>
              <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To conclude, the application of machine learning in </a:t>
            </a:r>
            <a:r>
              <a:rPr lang="en-IN" sz="1550" dirty="0">
                <a:solidFill>
                  <a:srgbClr val="333333"/>
                </a:solidFill>
                <a:latin typeface="Century" panose="02040604050505020304" pitchFamily="18" charset="0"/>
                <a:ea typeface="Calibri" panose="020F0502020204030204" pitchFamily="34" charset="0"/>
                <a:cs typeface="Calibri" panose="020F0502020204030204" pitchFamily="34" charset="0"/>
              </a:rPr>
              <a:t>flight</a:t>
            </a:r>
            <a:r>
              <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 price prediction is still at an early stage. We hope this study has moved a small step ahead in providing some methodological and empirical contributions to online platforms, and presenting an alternative approach to the valuation of flight price.</a:t>
            </a:r>
            <a:endPar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endParaRPr>
          </a:p>
          <a:p>
            <a:pPr>
              <a:lnSpc>
                <a:spcPct val="107000"/>
              </a:lnSpc>
              <a:spcBef>
                <a:spcPts val="300"/>
              </a:spcBef>
              <a:spcAft>
                <a:spcPts val="300"/>
              </a:spcAft>
              <a:buFont typeface="Wingdings" panose="05000000000000000000" pitchFamily="2" charset="2"/>
              <a:buChar char="ü"/>
            </a:pPr>
            <a:r>
              <a:rPr lang="en-IN" sz="1550" dirty="0">
                <a:solidFill>
                  <a:srgbClr val="333333"/>
                </a:solidFill>
                <a:effectLst/>
                <a:latin typeface="Century" panose="02040604050505020304" pitchFamily="18" charset="0"/>
                <a:ea typeface="Calibri" panose="020F0502020204030204" pitchFamily="34" charset="0"/>
                <a:cs typeface="Calibri" panose="020F0502020204030204" pitchFamily="34" charset="0"/>
              </a:rPr>
              <a:t>Future direction of research may consider incorporating additional flight data from a larger economical background with more features.</a:t>
            </a:r>
            <a:endParaRPr lang="en-IN" sz="1550" dirty="0">
              <a:effectLst/>
              <a:latin typeface="Century" panose="02040604050505020304" pitchFamily="18" charset="0"/>
              <a:ea typeface="Calibri" panose="020F0502020204030204" pitchFamily="34" charset="0"/>
              <a:cs typeface="Times New Roman" panose="02020603050405020304" charset="0"/>
            </a:endParaRPr>
          </a:p>
          <a:p>
            <a:pPr marL="0" indent="0">
              <a:buNone/>
            </a:pPr>
            <a:endParaRPr lang="en-IN" sz="155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Content Placeholder 18"/>
          <p:cNvSpPr>
            <a:spLocks noGrp="1"/>
          </p:cNvSpPr>
          <p:nvPr>
            <p:ph idx="1"/>
          </p:nvPr>
        </p:nvSpPr>
        <p:spPr/>
        <p:txBody>
          <a:bodyPr/>
          <a:lstStyle/>
          <a:p>
            <a:endParaRPr lang="en-IN"/>
          </a:p>
        </p:txBody>
      </p:sp>
      <p:pic>
        <p:nvPicPr>
          <p:cNvPr id="20" name="Content Placeholder 16"/>
          <p:cNvPicPr>
            <a:picLocks noChangeAspect="1"/>
          </p:cNvPicPr>
          <p:nvPr/>
        </p:nvPicPr>
        <p:blipFill rotWithShape="1">
          <a:blip r:embed="rId1">
            <a:extLst>
              <a:ext uri="{28A0092B-C50C-407E-A947-70E740481C1C}">
                <a14:useLocalDpi xmlns:a14="http://schemas.microsoft.com/office/drawing/2010/main" val="0"/>
              </a:ext>
            </a:extLst>
          </a:blip>
          <a:srcRect b="11267"/>
          <a:stretch>
            <a:fillRect/>
          </a:stretch>
        </p:blipFill>
        <p:spPr>
          <a:xfrm>
            <a:off x="1053851" y="0"/>
            <a:ext cx="11134973"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Overview:</a:t>
            </a:r>
            <a:endParaRPr lang="en-IN" dirty="0"/>
          </a:p>
        </p:txBody>
      </p:sp>
      <p:sp>
        <p:nvSpPr>
          <p:cNvPr id="3" name="Content Placeholder 2"/>
          <p:cNvSpPr>
            <a:spLocks noGrp="1"/>
          </p:cNvSpPr>
          <p:nvPr>
            <p:ph idx="1"/>
          </p:nvPr>
        </p:nvSpPr>
        <p:spPr/>
        <p:txBody>
          <a:bodyPr/>
          <a:lstStyle/>
          <a:p>
            <a:pPr>
              <a:buFont typeface="Wingdings" panose="05000000000000000000" pitchFamily="2" charset="2"/>
              <a:buChar char="ü"/>
            </a:pPr>
            <a:r>
              <a:rPr lang="en-US" sz="2400" dirty="0">
                <a:solidFill>
                  <a:schemeClr val="tx2"/>
                </a:solidFill>
                <a:latin typeface="Century" panose="02040604050505020304" pitchFamily="18" charset="0"/>
              </a:rPr>
              <a:t>In this particular presentation we will be looking on:</a:t>
            </a:r>
            <a:endParaRPr lang="en-US" sz="2400" dirty="0">
              <a:solidFill>
                <a:schemeClr val="tx2"/>
              </a:solidFill>
              <a:latin typeface="Century" panose="02040604050505020304" pitchFamily="18" charset="0"/>
            </a:endParaRPr>
          </a:p>
          <a:p>
            <a:pPr lvl="1"/>
            <a:r>
              <a:rPr lang="en-US" dirty="0">
                <a:solidFill>
                  <a:schemeClr val="tx2"/>
                </a:solidFill>
                <a:latin typeface="Century" panose="02040604050505020304" pitchFamily="18" charset="0"/>
              </a:rPr>
              <a:t>How to analyze the dataset of Flight Price Prediction.</a:t>
            </a:r>
            <a:endParaRPr lang="en-US" dirty="0">
              <a:solidFill>
                <a:schemeClr val="tx2"/>
              </a:solidFill>
              <a:latin typeface="Century" panose="02040604050505020304" pitchFamily="18" charset="0"/>
            </a:endParaRPr>
          </a:p>
          <a:p>
            <a:pPr lvl="1"/>
            <a:r>
              <a:rPr lang="en-US" dirty="0">
                <a:solidFill>
                  <a:schemeClr val="tx2"/>
                </a:solidFill>
                <a:latin typeface="Century" panose="02040604050505020304" pitchFamily="18" charset="0"/>
              </a:rPr>
              <a:t>What are the EDA steps in cleaning the dataset.</a:t>
            </a:r>
            <a:endParaRPr lang="en-US" dirty="0">
              <a:solidFill>
                <a:schemeClr val="tx2"/>
              </a:solidFill>
              <a:latin typeface="Century" panose="02040604050505020304" pitchFamily="18" charset="0"/>
            </a:endParaRPr>
          </a:p>
          <a:p>
            <a:pPr lvl="1"/>
            <a:r>
              <a:rPr lang="en-US" dirty="0">
                <a:solidFill>
                  <a:schemeClr val="tx2"/>
                </a:solidFill>
                <a:latin typeface="Century" panose="02040604050505020304" pitchFamily="18" charset="0"/>
              </a:rPr>
              <a:t>Overall analysis on the problem.</a:t>
            </a:r>
            <a:endParaRPr lang="en-US" dirty="0">
              <a:solidFill>
                <a:schemeClr val="tx2"/>
              </a:solidFill>
              <a:latin typeface="Century" panose="02040604050505020304" pitchFamily="18" charset="0"/>
            </a:endParaRPr>
          </a:p>
          <a:p>
            <a:pPr lvl="1"/>
            <a:r>
              <a:rPr lang="en-US" dirty="0">
                <a:solidFill>
                  <a:schemeClr val="tx2"/>
                </a:solidFill>
                <a:latin typeface="Century" panose="02040604050505020304" pitchFamily="18" charset="0"/>
              </a:rPr>
              <a:t>Model building from cleaned dataset.</a:t>
            </a:r>
            <a:endParaRPr lang="en-US" dirty="0">
              <a:solidFill>
                <a:schemeClr val="tx2"/>
              </a:solidFill>
              <a:latin typeface="Century" panose="02040604050505020304" pitchFamily="18" charset="0"/>
            </a:endParaRPr>
          </a:p>
          <a:p>
            <a:pPr lvl="1"/>
            <a:r>
              <a:rPr lang="en-US" dirty="0">
                <a:solidFill>
                  <a:schemeClr val="tx2"/>
                </a:solidFill>
                <a:latin typeface="Century" panose="02040604050505020304" pitchFamily="18" charset="0"/>
              </a:rPr>
              <a:t>Predicting Flight Price for saved best model.</a:t>
            </a:r>
            <a:endParaRPr lang="en-US" dirty="0">
              <a:solidFill>
                <a:schemeClr val="tx2"/>
              </a:solidFill>
              <a:latin typeface="Century" panose="02040604050505020304" pitchFamily="18" charset="0"/>
            </a:endParaRPr>
          </a:p>
          <a:p>
            <a:endParaRPr lang="en-IN"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Problem Statement:</a:t>
            </a:r>
            <a:endParaRPr lang="en-IN" dirty="0"/>
          </a:p>
        </p:txBody>
      </p:sp>
      <p:sp>
        <p:nvSpPr>
          <p:cNvPr id="3" name="Content Placeholder 2"/>
          <p:cNvSpPr>
            <a:spLocks noGrp="1"/>
          </p:cNvSpPr>
          <p:nvPr>
            <p:ph idx="1"/>
          </p:nvPr>
        </p:nvSpPr>
        <p:spPr>
          <a:xfrm>
            <a:off x="1522413" y="1772816"/>
            <a:ext cx="6012159" cy="5040560"/>
          </a:xfrm>
        </p:spPr>
        <p:txBody>
          <a:bodyPr>
            <a:normAutofit/>
          </a:bodyPr>
          <a:lstStyle/>
          <a:p>
            <a:pPr>
              <a:buFont typeface="Wingdings" panose="05000000000000000000" pitchFamily="2" charset="2"/>
              <a:buChar char="ü"/>
            </a:pPr>
            <a:r>
              <a:rPr lang="en-US" sz="1800" dirty="0">
                <a:latin typeface="Century" panose="02040604050505020304" pitchFamily="18" charset="0"/>
              </a:rPr>
              <a:t>Anyone who has booked a flight ticket knows how unexpectedly the prices vary. The cheapest available ticket on a given flight gets more and less expensive over time. This usually happens as an attempt to maximize revenue based on –</a:t>
            </a:r>
            <a:endParaRPr lang="en-US" sz="1800" dirty="0">
              <a:latin typeface="Century" panose="02040604050505020304" pitchFamily="18" charset="0"/>
            </a:endParaRPr>
          </a:p>
          <a:p>
            <a:pPr marL="0" indent="0">
              <a:buNone/>
            </a:pPr>
            <a:r>
              <a:rPr lang="en-US" sz="1800" dirty="0">
                <a:latin typeface="Century" panose="02040604050505020304" pitchFamily="18" charset="0"/>
              </a:rPr>
              <a:t> 1. Time of purchase patterns (making sure last-minute purchases are expensive) </a:t>
            </a:r>
            <a:endParaRPr lang="en-US" sz="1800" dirty="0">
              <a:latin typeface="Century" panose="02040604050505020304" pitchFamily="18" charset="0"/>
            </a:endParaRPr>
          </a:p>
          <a:p>
            <a:pPr marL="0" indent="0">
              <a:buNone/>
            </a:pPr>
            <a:r>
              <a:rPr lang="en-US" sz="1800" dirty="0">
                <a:latin typeface="Century" panose="02040604050505020304" pitchFamily="18" charset="0"/>
              </a:rPr>
              <a:t>2. Keeping the flight as full as they want it (raising prices on a flight which is filling up in order to reduce sales and hold back inventory for those expensive last-minute expensive purchases) </a:t>
            </a:r>
            <a:endParaRPr lang="en-US" sz="1800" dirty="0">
              <a:latin typeface="Century" panose="02040604050505020304" pitchFamily="18" charset="0"/>
            </a:endParaRPr>
          </a:p>
          <a:p>
            <a:pPr marL="0" indent="0">
              <a:buNone/>
            </a:pPr>
            <a:r>
              <a:rPr lang="en-US" sz="1800" dirty="0">
                <a:latin typeface="Century" panose="02040604050505020304" pitchFamily="18" charset="0"/>
              </a:rPr>
              <a:t>So, you have to work on a project where you collect data of flight fares with other features and work to make a model to predict fares of flights.</a:t>
            </a:r>
            <a:endParaRPr lang="en-US" sz="1800" dirty="0">
              <a:latin typeface="Century" panose="02040604050505020304" pitchFamily="18" charset="0"/>
            </a:endParaRPr>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822604" y="1916832"/>
            <a:ext cx="3744416" cy="28803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Problem Understanding:</a:t>
            </a:r>
            <a:endParaRPr lang="en-IN" dirty="0"/>
          </a:p>
        </p:txBody>
      </p:sp>
      <p:sp>
        <p:nvSpPr>
          <p:cNvPr id="3" name="Content Placeholder 2"/>
          <p:cNvSpPr>
            <a:spLocks noGrp="1"/>
          </p:cNvSpPr>
          <p:nvPr>
            <p:ph idx="1"/>
          </p:nvPr>
        </p:nvSpPr>
        <p:spPr/>
        <p:txBody>
          <a:bodyPr>
            <a:normAutofit/>
          </a:bodyPr>
          <a:lstStyle/>
          <a:p>
            <a:pPr>
              <a:lnSpc>
                <a:spcPct val="107000"/>
              </a:lnSpc>
              <a:spcAft>
                <a:spcPts val="8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Calibri" panose="020F0502020204030204" pitchFamily="34" charset="0"/>
              </a:rPr>
              <a:t>Flight prices are something unpredictable. It’s more than likely that we spent hours on the internet researching flight deals, trying to figure an airfare pricing system that seems completely random every day. Flight price appears to fluctuate without reason and longer flights aren’t always more expensive than shorter ones. </a:t>
            </a:r>
            <a:endParaRPr lang="en-IN" sz="1800" dirty="0">
              <a:latin typeface="Century" panose="02040604050505020304" pitchFamily="18" charset="0"/>
              <a:ea typeface="Calibri" panose="020F0502020204030204" pitchFamily="34" charset="0"/>
              <a:cs typeface="Times New Roman" panose="02020603050405020304" charset="0"/>
            </a:endParaRPr>
          </a:p>
          <a:p>
            <a:pPr>
              <a:lnSpc>
                <a:spcPct val="107000"/>
              </a:lnSpc>
              <a:spcAft>
                <a:spcPts val="800"/>
              </a:spcAft>
              <a:buFont typeface="Wingdings" panose="05000000000000000000" pitchFamily="2" charset="2"/>
              <a:buChar char="ü"/>
            </a:pPr>
            <a:r>
              <a:rPr lang="en-IN" sz="1800" dirty="0">
                <a:effectLst/>
                <a:latin typeface="Century" panose="02040604050505020304" pitchFamily="18" charset="0"/>
                <a:ea typeface="Calibri" panose="020F0502020204030204" pitchFamily="34" charset="0"/>
                <a:cs typeface="Calibri" panose="020F0502020204030204" pitchFamily="34" charset="0"/>
              </a:rPr>
              <a:t>But now the question is how to know proper Flight price, for that I have built a Machine learning model which can predict the Flight price. Using various features like </a:t>
            </a:r>
            <a:r>
              <a:rPr lang="en-IN" sz="1800" b="1" dirty="0">
                <a:effectLst/>
                <a:latin typeface="Century" panose="02040604050505020304" pitchFamily="18" charset="0"/>
                <a:ea typeface="Calibri" panose="020F0502020204030204" pitchFamily="34" charset="0"/>
                <a:cs typeface="Calibri" panose="020F0502020204030204" pitchFamily="34" charset="0"/>
              </a:rPr>
              <a:t>Airline, Source, Destination, Arrival time, Departure time, Stops, Travelling date and the Price for the same travel</a:t>
            </a:r>
            <a:r>
              <a:rPr lang="en-IN" sz="1800" dirty="0">
                <a:effectLst/>
                <a:latin typeface="Century" panose="02040604050505020304" pitchFamily="18" charset="0"/>
                <a:ea typeface="Calibri" panose="020F0502020204030204" pitchFamily="34" charset="0"/>
                <a:cs typeface="Calibri" panose="020F0502020204030204" pitchFamily="34" charset="0"/>
              </a:rPr>
              <a:t>. So using all these previously known information and analysing the data I have achieved a good model that has </a:t>
            </a:r>
            <a:r>
              <a:rPr lang="en-IN" sz="1800" b="1" dirty="0">
                <a:effectLst/>
                <a:latin typeface="Century" panose="02040604050505020304" pitchFamily="18" charset="0"/>
                <a:ea typeface="Calibri" panose="020F0502020204030204" pitchFamily="34" charset="0"/>
                <a:cs typeface="Calibri" panose="020F0502020204030204" pitchFamily="34" charset="0"/>
              </a:rPr>
              <a:t>82% accuracy</a:t>
            </a:r>
            <a:r>
              <a:rPr lang="en-IN" sz="1800" dirty="0">
                <a:effectLst/>
                <a:latin typeface="Century" panose="02040604050505020304" pitchFamily="18" charset="0"/>
                <a:ea typeface="Calibri" panose="020F0502020204030204" pitchFamily="34" charset="0"/>
                <a:cs typeface="Calibri" panose="020F0502020204030204" pitchFamily="34" charset="0"/>
              </a:rPr>
              <a:t>. So let’s understand what all the steps we did to reach this good accuracy.</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0" indent="0">
              <a:lnSpc>
                <a:spcPct val="107000"/>
              </a:lnSpc>
              <a:spcAft>
                <a:spcPts val="800"/>
              </a:spcAft>
              <a:buNone/>
            </a:pPr>
            <a:endParaRPr lang="en-IN" sz="2200" dirty="0">
              <a:latin typeface="Century" panose="020406040505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5" y="404664"/>
            <a:ext cx="9829798" cy="1296144"/>
          </a:xfrm>
        </p:spPr>
        <p:txBody>
          <a:bodyPr/>
          <a:lstStyle/>
          <a:p>
            <a:r>
              <a:rPr lang="en-IN" dirty="0"/>
              <a:t>What is Flight Price Prediction?</a:t>
            </a:r>
            <a:endParaRPr lang="en-IN" dirty="0"/>
          </a:p>
        </p:txBody>
      </p:sp>
      <p:sp>
        <p:nvSpPr>
          <p:cNvPr id="3" name="Content Placeholder 2"/>
          <p:cNvSpPr>
            <a:spLocks noGrp="1"/>
          </p:cNvSpPr>
          <p:nvPr>
            <p:ph sz="half" idx="1"/>
          </p:nvPr>
        </p:nvSpPr>
        <p:spPr>
          <a:xfrm>
            <a:off x="1488168" y="1984248"/>
            <a:ext cx="5974396" cy="3460976"/>
          </a:xfrm>
        </p:spPr>
        <p:txBody>
          <a:bodyPr/>
          <a:lstStyle/>
          <a:p>
            <a:pPr>
              <a:buFont typeface="Wingdings" panose="05000000000000000000" pitchFamily="2" charset="2"/>
              <a:buChar char="ü"/>
            </a:pPr>
            <a:r>
              <a:rPr lang="en-IN" sz="2400" dirty="0"/>
              <a:t> </a:t>
            </a:r>
            <a:r>
              <a:rPr lang="en-US" sz="1800" b="0" i="0" dirty="0">
                <a:solidFill>
                  <a:srgbClr val="222222"/>
                </a:solidFill>
                <a:effectLst/>
                <a:latin typeface="Century" panose="02040604050505020304" pitchFamily="18" charset="0"/>
              </a:rPr>
              <a:t>Nowadays, the number of people using flights has increased significantly. It is difficult for airlines to maintain prices since prices change dynamically due to different conditions. That’s why we will try to use machine learning to solve this problem. This can help airlines by predicting what prices they can maintain. It can also help customers to predict future flight prices and plan their journey accordingly.</a:t>
            </a:r>
            <a:endParaRPr lang="en-IN" sz="1800" dirty="0">
              <a:latin typeface="Century" panose="02040604050505020304" pitchFamily="18" charset="0"/>
            </a:endParaRPr>
          </a:p>
        </p:txBody>
      </p:sp>
      <p:pic>
        <p:nvPicPr>
          <p:cNvPr id="7" name="Content Placeholder 6"/>
          <p:cNvPicPr>
            <a:picLocks noGrp="1" noChangeAspect="1"/>
          </p:cNvPicPr>
          <p:nvPr>
            <p:ph sz="half" idx="2"/>
          </p:nvPr>
        </p:nvPicPr>
        <p:blipFill>
          <a:blip r:embed="rId1" cstate="print">
            <a:extLst>
              <a:ext uri="{28A0092B-C50C-407E-A947-70E740481C1C}">
                <a14:useLocalDpi xmlns:a14="http://schemas.microsoft.com/office/drawing/2010/main" val="0"/>
              </a:ext>
            </a:extLst>
          </a:blip>
          <a:stretch>
            <a:fillRect/>
          </a:stretch>
        </p:blipFill>
        <p:spPr>
          <a:xfrm>
            <a:off x="7462564" y="1995850"/>
            <a:ext cx="3816424" cy="2585278"/>
          </a:xfr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Importance of Flight Price Prediction.</a:t>
            </a:r>
            <a:endParaRPr lang="en-IN" dirty="0"/>
          </a:p>
        </p:txBody>
      </p:sp>
      <p:sp>
        <p:nvSpPr>
          <p:cNvPr id="3" name="Content Placeholder 2"/>
          <p:cNvSpPr>
            <a:spLocks noGrp="1"/>
          </p:cNvSpPr>
          <p:nvPr>
            <p:ph sz="half" idx="1"/>
          </p:nvPr>
        </p:nvSpPr>
        <p:spPr>
          <a:xfrm>
            <a:off x="1488168" y="1984248"/>
            <a:ext cx="6262428" cy="4613104"/>
          </a:xfrm>
        </p:spPr>
        <p:txBody>
          <a:bodyPr>
            <a:normAutofit/>
          </a:bodyPr>
          <a:lstStyle/>
          <a:p>
            <a:pPr>
              <a:lnSpc>
                <a:spcPct val="107000"/>
              </a:lnSpc>
              <a:spcAft>
                <a:spcPts val="800"/>
              </a:spcAft>
              <a:buFont typeface="Wingdings" panose="05000000000000000000" pitchFamily="2" charset="2"/>
              <a:buChar char="ü"/>
            </a:pPr>
            <a:r>
              <a:rPr lang="en-IN" sz="1900" dirty="0">
                <a:latin typeface="Century" panose="02040604050505020304" pitchFamily="18" charset="0"/>
              </a:rPr>
              <a:t> </a:t>
            </a:r>
            <a:r>
              <a:rPr lang="en-IN" sz="1800" dirty="0">
                <a:effectLst/>
                <a:latin typeface="Century" panose="02040604050505020304" pitchFamily="18" charset="0"/>
                <a:ea typeface="Calibri" panose="020F0502020204030204" pitchFamily="34" charset="0"/>
                <a:cs typeface="Times New Roman" panose="02020603050405020304" charset="0"/>
              </a:rPr>
              <a:t>It is hard for the client to buy an air ticket at the most reduced cost. For this few procedures are explored to determine time and date to grab air tickets with minimum fare rate. The majority of these systems are utilizing the modern computerized system known as Machine Learning. The model guesses airfare well in advance from the known information. This framework is proposed to change various added value arrangements into included added value arrangement heading which can support to solo gathering estimation.</a:t>
            </a:r>
            <a:endParaRPr lang="en-IN" sz="1800" dirty="0">
              <a:effectLst/>
              <a:latin typeface="Century" panose="02040604050505020304" pitchFamily="18" charset="0"/>
              <a:ea typeface="Calibri" panose="020F0502020204030204" pitchFamily="34" charset="0"/>
              <a:cs typeface="Times New Roman" panose="02020603050405020304" charset="0"/>
            </a:endParaRPr>
          </a:p>
        </p:txBody>
      </p:sp>
      <p:pic>
        <p:nvPicPr>
          <p:cNvPr id="7" name="Content Placeholder 6"/>
          <p:cNvPicPr>
            <a:picLocks noGrp="1" noChangeAspect="1"/>
          </p:cNvPicPr>
          <p:nvPr>
            <p:ph sz="half" idx="2"/>
          </p:nvPr>
        </p:nvPicPr>
        <p:blipFill>
          <a:blip r:embed="rId1">
            <a:extLst>
              <a:ext uri="{28A0092B-C50C-407E-A947-70E740481C1C}">
                <a14:useLocalDpi xmlns:a14="http://schemas.microsoft.com/office/drawing/2010/main" val="0"/>
              </a:ext>
            </a:extLst>
          </a:blip>
          <a:stretch>
            <a:fillRect/>
          </a:stretch>
        </p:blipFill>
        <p:spPr>
          <a:xfrm>
            <a:off x="7894611" y="2060848"/>
            <a:ext cx="3457599" cy="2952328"/>
          </a:xfr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Exploratory Data Analysis:</a:t>
            </a:r>
            <a:endParaRPr lang="en-IN" dirty="0"/>
          </a:p>
        </p:txBody>
      </p:sp>
      <p:sp>
        <p:nvSpPr>
          <p:cNvPr id="3" name="Content Placeholder 2"/>
          <p:cNvSpPr>
            <a:spLocks noGrp="1"/>
          </p:cNvSpPr>
          <p:nvPr>
            <p:ph idx="1"/>
          </p:nvPr>
        </p:nvSpPr>
        <p:spPr>
          <a:xfrm>
            <a:off x="1522413" y="1772816"/>
            <a:ext cx="9829799" cy="5085184"/>
          </a:xfrm>
        </p:spPr>
        <p:txBody>
          <a:bodyPr>
            <a:noAutofit/>
          </a:bodyPr>
          <a:lstStyle/>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As a first step I have scrapped the required data using selenium from </a:t>
            </a:r>
            <a:r>
              <a:rPr lang="en-IN" sz="1800" dirty="0" err="1">
                <a:effectLst/>
                <a:latin typeface="Century" panose="02040604050505020304" pitchFamily="18" charset="0"/>
                <a:ea typeface="Calibri" panose="020F0502020204030204" pitchFamily="34" charset="0"/>
                <a:cs typeface="Times New Roman" panose="02020603050405020304" charset="0"/>
              </a:rPr>
              <a:t>makemytrip</a:t>
            </a:r>
            <a:r>
              <a:rPr lang="en-IN" sz="1800" dirty="0">
                <a:effectLst/>
                <a:latin typeface="Century" panose="02040604050505020304" pitchFamily="18" charset="0"/>
                <a:ea typeface="Calibri" panose="020F0502020204030204" pitchFamily="34" charset="0"/>
                <a:cs typeface="Times New Roman" panose="02020603050405020304" charset="0"/>
              </a:rPr>
              <a:t> </a:t>
            </a:r>
            <a:r>
              <a:rPr lang="en-IN" sz="1800" dirty="0">
                <a:effectLst/>
                <a:latin typeface="Century" panose="02040604050505020304" pitchFamily="18" charset="0"/>
                <a:ea typeface="Calibri" panose="020F0502020204030204" pitchFamily="34" charset="0"/>
                <a:cs typeface="Calibri" panose="020F0502020204030204" pitchFamily="34" charset="0"/>
              </a:rPr>
              <a:t>website.</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And I have imported required libraries and I have imported the dataset which was in csv format. </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Then I did all the statistical analysis like checking shape, </a:t>
            </a:r>
            <a:r>
              <a:rPr lang="en-IN" sz="1800" dirty="0" err="1">
                <a:effectLst/>
                <a:latin typeface="Century" panose="02040604050505020304" pitchFamily="18" charset="0"/>
                <a:ea typeface="Calibri" panose="020F0502020204030204" pitchFamily="34" charset="0"/>
                <a:cs typeface="Calibri" panose="020F0502020204030204" pitchFamily="34" charset="0"/>
              </a:rPr>
              <a:t>nunique</a:t>
            </a:r>
            <a:r>
              <a:rPr lang="en-IN" sz="1800" dirty="0">
                <a:effectLst/>
                <a:latin typeface="Century" panose="02040604050505020304" pitchFamily="18" charset="0"/>
                <a:ea typeface="Calibri" panose="020F0502020204030204" pitchFamily="34" charset="0"/>
                <a:cs typeface="Calibri" panose="020F0502020204030204" pitchFamily="34" charset="0"/>
              </a:rPr>
              <a:t>, value counts, info etc….. </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While checking for null values I found there was a row full of null values in the dataset and I dropped that row as it will not help our analysis.</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buFont typeface="Wingdings" panose="05000000000000000000" pitchFamily="2" charset="2"/>
              <a:buChar char=""/>
            </a:pPr>
            <a:r>
              <a:rPr lang="en-IN" sz="1800" dirty="0">
                <a:effectLst/>
                <a:latin typeface="Century" panose="02040604050505020304" pitchFamily="18" charset="0"/>
                <a:ea typeface="Calibri" panose="020F0502020204030204" pitchFamily="34" charset="0"/>
                <a:cs typeface="Calibri" panose="020F0502020204030204" pitchFamily="34" charset="0"/>
              </a:rPr>
              <a:t>I have also </a:t>
            </a:r>
            <a:r>
              <a:rPr lang="en-IN" sz="1800" dirty="0" err="1">
                <a:effectLst/>
                <a:latin typeface="Century" panose="02040604050505020304" pitchFamily="18" charset="0"/>
                <a:ea typeface="Calibri" panose="020F0502020204030204" pitchFamily="34" charset="0"/>
                <a:cs typeface="Calibri" panose="020F0502020204030204" pitchFamily="34" charset="0"/>
              </a:rPr>
              <a:t>droped</a:t>
            </a:r>
            <a:r>
              <a:rPr lang="en-IN" sz="1800" dirty="0">
                <a:effectLst/>
                <a:latin typeface="Century" panose="02040604050505020304" pitchFamily="18" charset="0"/>
                <a:ea typeface="Calibri" panose="020F0502020204030204" pitchFamily="34" charset="0"/>
                <a:cs typeface="Calibri" panose="020F0502020204030204" pitchFamily="34" charset="0"/>
              </a:rPr>
              <a:t> Unnamed:0</a:t>
            </a: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 column as I found it was the index column of csv file.</a:t>
            </a:r>
            <a:endParaRPr lang="en-IN" sz="1800" dirty="0">
              <a:effectLst/>
              <a:latin typeface="Century" panose="02040604050505020304" pitchFamily="18" charset="0"/>
              <a:ea typeface="Calibri" panose="020F0502020204030204" pitchFamily="34" charset="0"/>
              <a:cs typeface="Times New Roman" panose="02020603050405020304" charset="0"/>
            </a:endParaRPr>
          </a:p>
          <a:p>
            <a:pPr marL="342900" lvl="0" indent="-342900">
              <a:lnSpc>
                <a:spcPct val="107000"/>
              </a:lnSpc>
              <a:spcAft>
                <a:spcPts val="800"/>
              </a:spcAft>
              <a:buFont typeface="Wingdings" panose="05000000000000000000" pitchFamily="2" charset="2"/>
              <a:buChar char=""/>
            </a:pP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Next as a part of feature extraction I converted the data types of datetime columns and I have extracted </a:t>
            </a:r>
            <a:r>
              <a:rPr lang="en-IN" sz="1800" dirty="0" err="1">
                <a:solidFill>
                  <a:srgbClr val="000000"/>
                </a:solidFill>
                <a:effectLst/>
                <a:latin typeface="Century" panose="02040604050505020304" pitchFamily="18" charset="0"/>
                <a:ea typeface="Calibri" panose="020F0502020204030204" pitchFamily="34" charset="0"/>
                <a:cs typeface="Calibri" panose="020F0502020204030204" pitchFamily="34" charset="0"/>
              </a:rPr>
              <a:t>usefull</a:t>
            </a:r>
            <a:r>
              <a:rPr lang="en-IN" sz="1800" dirty="0">
                <a:solidFill>
                  <a:srgbClr val="000000"/>
                </a:solidFill>
                <a:effectLst/>
                <a:latin typeface="Century" panose="02040604050505020304" pitchFamily="18" charset="0"/>
                <a:ea typeface="Calibri" panose="020F0502020204030204" pitchFamily="34" charset="0"/>
                <a:cs typeface="Calibri" panose="020F0502020204030204" pitchFamily="34" charset="0"/>
              </a:rPr>
              <a:t> information from the raw dataset. Thinking that this data will help us more than raw data.</a:t>
            </a:r>
            <a:endParaRPr lang="en-IN" sz="1800" dirty="0">
              <a:effectLst/>
              <a:latin typeface="Century" panose="02040604050505020304" pitchFamily="18" charset="0"/>
              <a:ea typeface="Calibri" panose="020F0502020204030204" pitchFamily="34" charset="0"/>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3" y="116632"/>
            <a:ext cx="9829799" cy="648072"/>
          </a:xfrm>
        </p:spPr>
        <p:txBody>
          <a:bodyPr>
            <a:normAutofit/>
          </a:bodyPr>
          <a:lstStyle/>
          <a:p>
            <a:r>
              <a:rPr lang="en-IN" dirty="0"/>
              <a:t>Univariate Visualization of numerical columns:</a:t>
            </a:r>
            <a:endParaRPr lang="en-IN" dirty="0"/>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bwMode="auto">
          <a:xfrm>
            <a:off x="1197868" y="981074"/>
            <a:ext cx="10801200" cy="5616277"/>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ags/tag1.xml><?xml version="1.0" encoding="utf-8"?>
<p:tagLst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Currency symbols presentation (widescreen)</Template>
  <TotalTime>0</TotalTime>
  <Words>8476</Words>
  <Application>WPS Presentation</Application>
  <PresentationFormat>Custom</PresentationFormat>
  <Paragraphs>134</Paragraphs>
  <Slides>21</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21</vt:i4>
      </vt:variant>
    </vt:vector>
  </HeadingPairs>
  <TitlesOfParts>
    <vt:vector size="32" baseType="lpstr">
      <vt:lpstr>Arial</vt:lpstr>
      <vt:lpstr>SimSun</vt:lpstr>
      <vt:lpstr>Wingdings</vt:lpstr>
      <vt:lpstr>Century</vt:lpstr>
      <vt:lpstr>Times New Roman</vt:lpstr>
      <vt:lpstr>Calibri</vt:lpstr>
      <vt:lpstr>Cambria</vt:lpstr>
      <vt:lpstr>Microsoft YaHei</vt:lpstr>
      <vt:lpstr>Arial Unicode MS</vt:lpstr>
      <vt:lpstr>Symbol</vt:lpstr>
      <vt:lpstr>Currency Symbols 16x9</vt:lpstr>
      <vt:lpstr>Project Presentation On  “Flight Price Prediction”</vt:lpstr>
      <vt:lpstr>Agenda:</vt:lpstr>
      <vt:lpstr>Overview:</vt:lpstr>
      <vt:lpstr>Problem Statement:</vt:lpstr>
      <vt:lpstr>Problem Understanding:</vt:lpstr>
      <vt:lpstr>What is Flight Price Prediction?</vt:lpstr>
      <vt:lpstr>Importance of Flight Price Prediction.</vt:lpstr>
      <vt:lpstr>Exploratory Data Analysis:</vt:lpstr>
      <vt:lpstr>Univariate Visualization of numerical columns:</vt:lpstr>
      <vt:lpstr>Univariate Vizualization of Categorical columns:</vt:lpstr>
      <vt:lpstr>Observations:</vt:lpstr>
      <vt:lpstr>Bivariate Vizualization of numerical columns:</vt:lpstr>
      <vt:lpstr>Observations:</vt:lpstr>
      <vt:lpstr>Bivariate Vizualization of categorical columns:</vt:lpstr>
      <vt:lpstr>Observations:</vt:lpstr>
      <vt:lpstr>Analysis:</vt:lpstr>
      <vt:lpstr>Data Cleaning Steps:</vt:lpstr>
      <vt:lpstr>Model Building:</vt:lpstr>
      <vt:lpstr>Ploting the predicted values v/s actual values:</vt:lpstr>
      <vt:lpstr>Conclusion:</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On  “Housing: Price Prediction”</dc:title>
  <dc:creator>Pooja gowda</dc:creator>
  <cp:lastModifiedBy>Prashant Shekhar</cp:lastModifiedBy>
  <cp:revision>10</cp:revision>
  <dcterms:created xsi:type="dcterms:W3CDTF">2021-10-01T13:22:00Z</dcterms:created>
  <dcterms:modified xsi:type="dcterms:W3CDTF">2022-09-20T17:58:25Z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CV">
    <vt:lpwstr>CC13C5DE95A9431CB0504E2C8A891382</vt:lpwstr>
  </property>
  <property fmtid="{D5CDD505-2E9C-101B-9397-08002B2CF9AE}" pid="4" name="KSOProductBuildVer">
    <vt:lpwstr>1033-11.2.0.11306</vt:lpwstr>
  </property>
</Properties>
</file>